
<file path=[Content_Types].xml><?xml version="1.0" encoding="utf-8"?>
<Types xmlns="http://schemas.openxmlformats.org/package/2006/content-types">
  <Default Extension="png" ContentType="image/png"/>
  <Default Extension="svg" ContentType="image/svg+xml"/>
  <Default Extension="webp"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305" r:id="rId5"/>
    <p:sldId id="306" r:id="rId6"/>
    <p:sldId id="308" r:id="rId7"/>
    <p:sldId id="310" r:id="rId8"/>
    <p:sldId id="311" r:id="rId9"/>
    <p:sldId id="312" r:id="rId10"/>
    <p:sldId id="313" r:id="rId11"/>
    <p:sldId id="314" r:id="rId12"/>
    <p:sldId id="316" r:id="rId13"/>
    <p:sldId id="319" r:id="rId14"/>
    <p:sldId id="320" r:id="rId15"/>
    <p:sldId id="321" r:id="rId16"/>
    <p:sldId id="322" r:id="rId17"/>
    <p:sldId id="323" r:id="rId18"/>
    <p:sldId id="329" r:id="rId19"/>
    <p:sldId id="324" r:id="rId20"/>
    <p:sldId id="325" r:id="rId21"/>
    <p:sldId id="330" r:id="rId22"/>
    <p:sldId id="331" r:id="rId23"/>
    <p:sldId id="332" r:id="rId24"/>
    <p:sldId id="333" r:id="rId25"/>
    <p:sldId id="334" r:id="rId26"/>
    <p:sldId id="31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7"/>
    <p:restoredTop sz="94682"/>
  </p:normalViewPr>
  <p:slideViewPr>
    <p:cSldViewPr snapToGrid="0">
      <p:cViewPr varScale="1">
        <p:scale>
          <a:sx n="67" d="100"/>
          <a:sy n="67" d="100"/>
        </p:scale>
        <p:origin x="1062" y="72"/>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3/5/2025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3/5/2025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ebp"/><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ebp"/><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200025" y="628650"/>
            <a:ext cx="11991975" cy="2800350"/>
          </a:xfrm>
        </p:spPr>
        <p:txBody>
          <a:bodyPr/>
          <a:lstStyle/>
          <a:p>
            <a:pPr algn="ctr"/>
            <a:r>
              <a:rPr lang="en-US" sz="5400" b="1" dirty="0"/>
              <a:t>A</a:t>
            </a:r>
            <a:r>
              <a:rPr lang="en-IN" sz="5400" b="1" dirty="0"/>
              <a:t> Novel Approach for Smart Farming </a:t>
            </a:r>
            <a:r>
              <a:rPr lang="en-IN" sz="5400" b="1" dirty="0" err="1"/>
              <a:t>Solutions:Crop</a:t>
            </a:r>
            <a:r>
              <a:rPr lang="en-IN" sz="5400" b="1" dirty="0"/>
              <a:t> </a:t>
            </a:r>
            <a:r>
              <a:rPr lang="en-IN" sz="5400" b="1" dirty="0" err="1"/>
              <a:t>Recommendations,Yield</a:t>
            </a:r>
            <a:endParaRPr lang="en-US" sz="5400" dirty="0"/>
          </a:p>
          <a:p>
            <a:pPr algn="ctr"/>
            <a:endParaRPr lang="en-US" dirty="0"/>
          </a:p>
        </p:txBody>
      </p:sp>
      <p:sp>
        <p:nvSpPr>
          <p:cNvPr id="5" name="Title 4">
            <a:extLst>
              <a:ext uri="{FF2B5EF4-FFF2-40B4-BE49-F238E27FC236}">
                <a16:creationId xmlns:a16="http://schemas.microsoft.com/office/drawing/2014/main" id="{38BEF6A7-D503-47B5-B164-3973AA6CAD7C}"/>
              </a:ext>
            </a:extLst>
          </p:cNvPr>
          <p:cNvSpPr>
            <a:spLocks noGrp="1"/>
          </p:cNvSpPr>
          <p:nvPr>
            <p:ph type="title"/>
          </p:nvPr>
        </p:nvSpPr>
        <p:spPr>
          <a:xfrm>
            <a:off x="655510" y="2673476"/>
            <a:ext cx="10479024" cy="4041649"/>
          </a:xfrm>
        </p:spPr>
        <p:txBody>
          <a:bodyPr/>
          <a:lstStyle/>
          <a:p>
            <a:r>
              <a:rPr lang="en-GB" sz="2400" dirty="0">
                <a:solidFill>
                  <a:srgbClr val="FFFF00"/>
                </a:solidFill>
                <a:latin typeface="Bodoni MT" panose="02070603080606020203" pitchFamily="18" charset="0"/>
                <a:ea typeface="Verdana" panose="020B0604030504040204" pitchFamily="34" charset="0"/>
                <a:cs typeface="Times New Roman" pitchFamily="18" charset="0"/>
              </a:rPr>
              <a:t>TEAM MEMBERS </a:t>
            </a:r>
            <a:br>
              <a:rPr lang="en-GB" sz="2400" dirty="0">
                <a:solidFill>
                  <a:srgbClr val="C00000"/>
                </a:solidFill>
                <a:latin typeface="Bodoni MT" panose="02070603080606020203" pitchFamily="18" charset="0"/>
                <a:ea typeface="Verdana" panose="020B0604030504040204" pitchFamily="34" charset="0"/>
                <a:cs typeface="Times New Roman" pitchFamily="18" charset="0"/>
              </a:rPr>
            </a:br>
            <a:br>
              <a:rPr lang="en-GB" sz="2400" dirty="0">
                <a:solidFill>
                  <a:srgbClr val="C00000"/>
                </a:solidFill>
                <a:latin typeface="Bodoni MT" panose="02070603080606020203" pitchFamily="18" charset="0"/>
                <a:ea typeface="Verdana" panose="020B0604030504040204" pitchFamily="34" charset="0"/>
                <a:cs typeface="Times New Roman" pitchFamily="18" charset="0"/>
              </a:rPr>
            </a:br>
            <a:r>
              <a:rPr lang="en-GB" sz="2400" dirty="0">
                <a:latin typeface="Bodoni MT" panose="02070603080606020203" pitchFamily="18" charset="0"/>
                <a:ea typeface="Verdana" panose="020B0604030504040204" pitchFamily="34" charset="0"/>
                <a:cs typeface="Times New Roman" pitchFamily="18" charset="0"/>
              </a:rPr>
              <a:t>Name	: Surya </a:t>
            </a:r>
            <a:r>
              <a:rPr lang="en-GB" sz="2400" dirty="0" err="1">
                <a:latin typeface="Bodoni MT" panose="02070603080606020203" pitchFamily="18" charset="0"/>
                <a:ea typeface="Verdana" panose="020B0604030504040204" pitchFamily="34" charset="0"/>
                <a:cs typeface="Times New Roman" pitchFamily="18" charset="0"/>
              </a:rPr>
              <a:t>narayanan</a:t>
            </a:r>
            <a:r>
              <a:rPr lang="en-GB" sz="2400" dirty="0">
                <a:latin typeface="Bodoni MT" panose="02070603080606020203" pitchFamily="18" charset="0"/>
                <a:ea typeface="Verdana" panose="020B0604030504040204" pitchFamily="34" charset="0"/>
                <a:cs typeface="Times New Roman" pitchFamily="18" charset="0"/>
              </a:rPr>
              <a:t> V</a:t>
            </a:r>
            <a:br>
              <a:rPr lang="en-GB" sz="2400" dirty="0">
                <a:latin typeface="Bodoni MT" panose="02070603080606020203" pitchFamily="18" charset="0"/>
                <a:ea typeface="Verdana" panose="020B0604030504040204" pitchFamily="34" charset="0"/>
                <a:cs typeface="Times New Roman" pitchFamily="18" charset="0"/>
              </a:rPr>
            </a:br>
            <a:r>
              <a:rPr lang="en-GB" sz="2400" dirty="0">
                <a:latin typeface="Bodoni MT" panose="02070603080606020203" pitchFamily="18" charset="0"/>
                <a:ea typeface="Verdana" panose="020B0604030504040204" pitchFamily="34" charset="0"/>
                <a:cs typeface="Times New Roman" pitchFamily="18" charset="0"/>
              </a:rPr>
              <a:t>Reg .No	: 312321202059</a:t>
            </a:r>
            <a:br>
              <a:rPr lang="en-GB" sz="2400" dirty="0">
                <a:latin typeface="Bodoni MT" panose="02070603080606020203" pitchFamily="18" charset="0"/>
                <a:ea typeface="Verdana" panose="020B0604030504040204" pitchFamily="34" charset="0"/>
                <a:cs typeface="Times New Roman" pitchFamily="18" charset="0"/>
              </a:rPr>
            </a:br>
            <a:r>
              <a:rPr lang="en-GB" sz="2400" dirty="0">
                <a:latin typeface="Bodoni MT" panose="02070603080606020203" pitchFamily="18" charset="0"/>
                <a:ea typeface="Verdana" panose="020B0604030504040204" pitchFamily="34" charset="0"/>
                <a:cs typeface="Times New Roman" pitchFamily="18" charset="0"/>
              </a:rPr>
              <a:t>Name	: Venkat S</a:t>
            </a:r>
            <a:br>
              <a:rPr lang="en-GB" sz="2400" dirty="0">
                <a:latin typeface="Bodoni MT" panose="02070603080606020203" pitchFamily="18" charset="0"/>
                <a:ea typeface="Verdana" panose="020B0604030504040204" pitchFamily="34" charset="0"/>
                <a:cs typeface="Times New Roman" pitchFamily="18" charset="0"/>
              </a:rPr>
            </a:br>
            <a:r>
              <a:rPr lang="en-GB" sz="2400" dirty="0">
                <a:latin typeface="Bodoni MT" panose="02070603080606020203" pitchFamily="18" charset="0"/>
                <a:ea typeface="Verdana" panose="020B0604030504040204" pitchFamily="34" charset="0"/>
                <a:cs typeface="Times New Roman" pitchFamily="18" charset="0"/>
              </a:rPr>
              <a:t>Reg .No  	: 312321202061</a:t>
            </a:r>
            <a:br>
              <a:rPr lang="en-GB" sz="2400" dirty="0">
                <a:latin typeface="Bodoni MT" panose="02070603080606020203" pitchFamily="18" charset="0"/>
                <a:ea typeface="Verdana" panose="020B0604030504040204" pitchFamily="34" charset="0"/>
                <a:cs typeface="Times New Roman" pitchFamily="18" charset="0"/>
              </a:rPr>
            </a:br>
            <a:br>
              <a:rPr lang="en-GB" sz="2400" dirty="0">
                <a:latin typeface="Bodoni MT" panose="02070603080606020203" pitchFamily="18" charset="0"/>
                <a:ea typeface="Verdana" panose="020B0604030504040204" pitchFamily="34" charset="0"/>
                <a:cs typeface="Times New Roman" pitchFamily="18" charset="0"/>
              </a:rPr>
            </a:br>
            <a:br>
              <a:rPr lang="en-GB" sz="2400" dirty="0">
                <a:solidFill>
                  <a:srgbClr val="FFFF00"/>
                </a:solidFill>
                <a:highlight>
                  <a:srgbClr val="FFFF00"/>
                </a:highlight>
                <a:latin typeface="Bodoni MT" panose="02070603080606020203" pitchFamily="18" charset="0"/>
                <a:ea typeface="Verdana" panose="020B0604030504040204" pitchFamily="34" charset="0"/>
                <a:cs typeface="Times New Roman" pitchFamily="18" charset="0"/>
              </a:rPr>
            </a:br>
            <a:r>
              <a:rPr lang="en-GB" sz="2400" dirty="0">
                <a:solidFill>
                  <a:srgbClr val="FFFF00"/>
                </a:solidFill>
                <a:latin typeface="Bodoni MT" panose="02070603080606020203" pitchFamily="18" charset="0"/>
                <a:ea typeface="Verdana" panose="020B0604030504040204" pitchFamily="34" charset="0"/>
                <a:cs typeface="Times New Roman" pitchFamily="18" charset="0"/>
              </a:rPr>
              <a:t>UNDER THE GUIDANCE OF</a:t>
            </a:r>
            <a:r>
              <a:rPr lang="en-GB" sz="2400" dirty="0">
                <a:solidFill>
                  <a:srgbClr val="FFFF00"/>
                </a:solidFill>
                <a:highlight>
                  <a:srgbClr val="FFFF00"/>
                </a:highlight>
                <a:latin typeface="Bodoni MT" panose="02070603080606020203" pitchFamily="18" charset="0"/>
                <a:ea typeface="Verdana" panose="020B0604030504040204" pitchFamily="34" charset="0"/>
                <a:cs typeface="Times New Roman" pitchFamily="18" charset="0"/>
              </a:rPr>
              <a:t>      </a:t>
            </a:r>
            <a:br>
              <a:rPr lang="en-GB" sz="2400" dirty="0">
                <a:solidFill>
                  <a:srgbClr val="C00000"/>
                </a:solidFill>
                <a:latin typeface="Bodoni MT" panose="02070603080606020203" pitchFamily="18" charset="0"/>
                <a:ea typeface="Verdana" panose="020B0604030504040204" pitchFamily="34" charset="0"/>
                <a:cs typeface="Times New Roman" pitchFamily="18" charset="0"/>
              </a:rPr>
            </a:br>
            <a:r>
              <a:rPr lang="en-GB" sz="2400" dirty="0" err="1">
                <a:latin typeface="Bodoni MT" panose="02070603080606020203" pitchFamily="18" charset="0"/>
                <a:ea typeface="Verdana" panose="020B0604030504040204" pitchFamily="34" charset="0"/>
                <a:cs typeface="Times New Roman" pitchFamily="18" charset="0"/>
              </a:rPr>
              <a:t>k.bhuvaneswari</a:t>
            </a:r>
            <a:r>
              <a:rPr lang="en-US" sz="2400" dirty="0">
                <a:latin typeface="Bodoni MT" panose="02070603080606020203" pitchFamily="18" charset="0"/>
                <a:ea typeface="Verdana" pitchFamily="34" charset="0"/>
                <a:cs typeface="Times New Roman" pitchFamily="18" charset="0"/>
              </a:rPr>
              <a:t> </a:t>
            </a:r>
            <a:r>
              <a:rPr lang="en-IN" sz="2400" dirty="0" err="1">
                <a:latin typeface="Bodoni MT" panose="02070603080606020203" pitchFamily="18" charset="0"/>
                <a:cs typeface="Times New Roman" panose="02020603050405020304" pitchFamily="18" charset="0"/>
              </a:rPr>
              <a:t>M.tech</a:t>
            </a:r>
            <a:r>
              <a:rPr lang="en-IN" b="0" dirty="0">
                <a:latin typeface="Bodoni MT" panose="02070603080606020203" pitchFamily="18" charset="0"/>
              </a:rPr>
              <a:t>	</a:t>
            </a:r>
            <a:br>
              <a:rPr lang="en-IN" b="0" dirty="0">
                <a:latin typeface="Bodoni MT" panose="02070603080606020203" pitchFamily="18" charset="0"/>
              </a:rPr>
            </a:br>
            <a:br>
              <a:rPr lang="en-GB" sz="2400" dirty="0">
                <a:latin typeface="Bodoni MT" panose="02070603080606020203" pitchFamily="18" charset="0"/>
                <a:ea typeface="Verdana" pitchFamily="34" charset="0"/>
                <a:cs typeface="Times New Roman" pitchFamily="18" charset="0"/>
              </a:rPr>
            </a:br>
            <a:br>
              <a:rPr lang="en-US" sz="2400" dirty="0">
                <a:latin typeface="Bodoni MT" panose="02070603080606020203" pitchFamily="18" charset="0"/>
                <a:cs typeface="Times New Roman" panose="02020603050405020304" pitchFamily="18" charset="0"/>
              </a:rPr>
            </a:br>
            <a:endParaRPr lang="en-IN" sz="2400" dirty="0">
              <a:latin typeface="Bodoni MT" panose="02070603080606020203" pitchFamily="18" charset="0"/>
              <a:cs typeface="Times New Roman" panose="02020603050405020304" pitchFamily="18" charset="0"/>
            </a:endParaRPr>
          </a:p>
        </p:txBody>
      </p:sp>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55F66C-774E-4846-B190-723022AA8D7E}"/>
              </a:ext>
            </a:extLst>
          </p:cNvPr>
          <p:cNvSpPr/>
          <p:nvPr/>
        </p:nvSpPr>
        <p:spPr>
          <a:xfrm>
            <a:off x="1585913" y="285750"/>
            <a:ext cx="8686800" cy="615553"/>
          </a:xfrm>
          <a:prstGeom prst="rect">
            <a:avLst/>
          </a:prstGeom>
        </p:spPr>
        <p:txBody>
          <a:bodyPr wrap="square">
            <a:spAutoFit/>
          </a:bodyPr>
          <a:lstStyle/>
          <a:p>
            <a:pPr algn="ctr"/>
            <a:r>
              <a:rPr lang="en-IN" sz="3400" b="1" dirty="0">
                <a:latin typeface="Baskerville Old Face" panose="02020602080505020303" pitchFamily="18" charset="0"/>
                <a:cs typeface="Times New Roman" pitchFamily="18" charset="0"/>
              </a:rPr>
              <a:t>SUMMARY OF LITERATURE SURVEY</a:t>
            </a:r>
            <a:endParaRPr lang="en-US" sz="3400" b="1" dirty="0">
              <a:latin typeface="Baskerville Old Face" panose="02020602080505020303" pitchFamily="18" charset="0"/>
              <a:cs typeface="Times New Roman" pitchFamily="18" charset="0"/>
            </a:endParaRPr>
          </a:p>
        </p:txBody>
      </p:sp>
      <p:sp>
        <p:nvSpPr>
          <p:cNvPr id="6" name="Rectangle 5">
            <a:extLst>
              <a:ext uri="{FF2B5EF4-FFF2-40B4-BE49-F238E27FC236}">
                <a16:creationId xmlns:a16="http://schemas.microsoft.com/office/drawing/2014/main" id="{4CD31ADC-9C11-492D-86FD-46F31EAA964A}"/>
              </a:ext>
            </a:extLst>
          </p:cNvPr>
          <p:cNvSpPr/>
          <p:nvPr/>
        </p:nvSpPr>
        <p:spPr>
          <a:xfrm>
            <a:off x="185738" y="901303"/>
            <a:ext cx="11587162" cy="5693866"/>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literature survey encompasses 11 articles focused on diverse aspects of financial document analysis and Large Language Model (LLM) technology.</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Several articles discuss the application of LLMs and advanced NLP techniques for financial text processing and information extraction, while others explore the use of conversational AI and chatbots for enhancing user interaction with financial data.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 articles focus on specific financial tasks, such as sentiment analysis of financial news or risk assessment using machine learning models, and the ethical considerations surrounding LLMs in finance.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Overall, the articles highlight the potential benefits of LLMs and AI-driven solutions for improving efficiency, accuracy, and accessibility in financial document analysis, contributing to more informed decision-making and streamlined workflows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450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3CC76A-57AB-4CB6-96AF-868E9365469F}"/>
              </a:ext>
            </a:extLst>
          </p:cNvPr>
          <p:cNvSpPr/>
          <p:nvPr/>
        </p:nvSpPr>
        <p:spPr>
          <a:xfrm>
            <a:off x="928688" y="857250"/>
            <a:ext cx="10787062" cy="4524315"/>
          </a:xfrm>
          <a:prstGeom prst="rect">
            <a:avLst/>
          </a:prstGeom>
        </p:spPr>
        <p:txBody>
          <a:bodyPr wrap="square">
            <a:spAutoFit/>
          </a:bodyPr>
          <a:lstStyle/>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Manual Crop Monitoring</a:t>
            </a:r>
            <a:r>
              <a:rPr lang="en-US" altLang="en-US" sz="2400" dirty="0">
                <a:latin typeface="Times New Roman" panose="02020603050405020304" pitchFamily="18" charset="0"/>
                <a:cs typeface="Times New Roman" panose="02020603050405020304" pitchFamily="18" charset="0"/>
              </a:rPr>
              <a:t> – Farmers depend on personal experience and visual inspection to assess crop health, leading to human errors.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Basic Sensor-Based Systems</a:t>
            </a:r>
            <a:r>
              <a:rPr lang="en-US" altLang="en-US" sz="2400" dirty="0">
                <a:latin typeface="Times New Roman" panose="02020603050405020304" pitchFamily="18" charset="0"/>
                <a:cs typeface="Times New Roman" panose="02020603050405020304" pitchFamily="18" charset="0"/>
              </a:rPr>
              <a:t> – Isolated IoT sensors collect environmental data (e.g., soil moisture, temperature) but lack predictive analytics.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Standalone Mobile Applications</a:t>
            </a:r>
            <a:r>
              <a:rPr lang="en-US" altLang="en-US" sz="2400" dirty="0">
                <a:latin typeface="Times New Roman" panose="02020603050405020304" pitchFamily="18" charset="0"/>
                <a:cs typeface="Times New Roman" panose="02020603050405020304" pitchFamily="18" charset="0"/>
              </a:rPr>
              <a:t> – Provide generic crop recommendations but do not integrate real-time data or AI-driven predictions.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Traditional Yield Forecasting</a:t>
            </a:r>
            <a:r>
              <a:rPr lang="en-US" altLang="en-US" sz="2400" dirty="0">
                <a:latin typeface="Times New Roman" panose="02020603050405020304" pitchFamily="18" charset="0"/>
                <a:cs typeface="Times New Roman" panose="02020603050405020304" pitchFamily="18" charset="0"/>
              </a:rPr>
              <a:t> – Based on historical trends without considering dynamic environmental changes, leading to inaccurate predictions.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Reactive Disease Management</a:t>
            </a:r>
            <a:r>
              <a:rPr lang="en-US" altLang="en-US" sz="2400" dirty="0">
                <a:latin typeface="Times New Roman" panose="02020603050405020304" pitchFamily="18" charset="0"/>
                <a:cs typeface="Times New Roman" panose="02020603050405020304" pitchFamily="18" charset="0"/>
              </a:rPr>
              <a:t> – Pesticides and treatments are applied after visible symptoms appear, increasing losses.</a:t>
            </a:r>
          </a:p>
          <a:p>
            <a:pPr lvl="0" algn="just"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Limited Data Utilization</a:t>
            </a:r>
            <a:r>
              <a:rPr lang="en-US" altLang="en-US" sz="2400" dirty="0">
                <a:latin typeface="Times New Roman" panose="02020603050405020304" pitchFamily="18" charset="0"/>
                <a:cs typeface="Times New Roman" panose="02020603050405020304" pitchFamily="18" charset="0"/>
              </a:rPr>
              <a:t> – Existing systems do not leverage machine learning for pattern detection and predictive insights. </a:t>
            </a:r>
          </a:p>
        </p:txBody>
      </p:sp>
      <p:sp>
        <p:nvSpPr>
          <p:cNvPr id="6" name="Rectangle 5">
            <a:extLst>
              <a:ext uri="{FF2B5EF4-FFF2-40B4-BE49-F238E27FC236}">
                <a16:creationId xmlns:a16="http://schemas.microsoft.com/office/drawing/2014/main" id="{3D02DEAF-858A-4D2C-BB8A-5F6589C2531A}"/>
              </a:ext>
            </a:extLst>
          </p:cNvPr>
          <p:cNvSpPr/>
          <p:nvPr/>
        </p:nvSpPr>
        <p:spPr>
          <a:xfrm>
            <a:off x="2071687" y="357187"/>
            <a:ext cx="7772400" cy="615553"/>
          </a:xfrm>
          <a:prstGeom prst="rect">
            <a:avLst/>
          </a:prstGeom>
        </p:spPr>
        <p:txBody>
          <a:bodyPr wrap="square">
            <a:spAutoFit/>
          </a:bodyPr>
          <a:lstStyle/>
          <a:p>
            <a:pPr algn="ctr"/>
            <a:r>
              <a:rPr lang="en-US" sz="3400" b="1" spc="-70" dirty="0">
                <a:latin typeface="Baskerville Old Face" panose="02020602080505020303" pitchFamily="18" charset="0"/>
                <a:cs typeface="Times New Roman" panose="02020603050405020304" pitchFamily="18" charset="0"/>
              </a:rPr>
              <a:t>EXISTING METHODOLOGY</a:t>
            </a:r>
            <a:endParaRPr lang="en-US" sz="3400" dirty="0">
              <a:latin typeface="Baskerville Old Face" panose="02020602080505020303" pitchFamily="18" charset="0"/>
            </a:endParaRPr>
          </a:p>
        </p:txBody>
      </p:sp>
      <p:sp>
        <p:nvSpPr>
          <p:cNvPr id="2" name="Rectangle 1">
            <a:extLst>
              <a:ext uri="{FF2B5EF4-FFF2-40B4-BE49-F238E27FC236}">
                <a16:creationId xmlns:a16="http://schemas.microsoft.com/office/drawing/2014/main" id="{DBAD6FC7-550B-4269-AE4E-38F40266BD77}"/>
              </a:ext>
            </a:extLst>
          </p:cNvPr>
          <p:cNvSpPr>
            <a:spLocks noChangeArrowheads="1"/>
          </p:cNvSpPr>
          <p:nvPr/>
        </p:nvSpPr>
        <p:spPr bwMode="auto">
          <a:xfrm>
            <a:off x="0" y="-184666"/>
            <a:ext cx="393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414524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937973-67DB-4ED2-B8E1-F1EB61F8DEBF}"/>
              </a:ext>
            </a:extLst>
          </p:cNvPr>
          <p:cNvSpPr/>
          <p:nvPr/>
        </p:nvSpPr>
        <p:spPr>
          <a:xfrm>
            <a:off x="2171700" y="371475"/>
            <a:ext cx="7848600" cy="615553"/>
          </a:xfrm>
          <a:prstGeom prst="rect">
            <a:avLst/>
          </a:prstGeom>
        </p:spPr>
        <p:txBody>
          <a:bodyPr wrap="square">
            <a:spAutoFit/>
          </a:bodyPr>
          <a:lstStyle/>
          <a:p>
            <a:pPr algn="ctr"/>
            <a:r>
              <a:rPr lang="en-IN" sz="3400" b="1" dirty="0">
                <a:latin typeface="Baskerville Old Face" panose="02020602080505020303" pitchFamily="18" charset="0"/>
                <a:cs typeface="Times New Roman" pitchFamily="18" charset="0"/>
              </a:rPr>
              <a:t>PROPOSED METHODOLOGY</a:t>
            </a:r>
            <a:endParaRPr lang="en-US" sz="3400" dirty="0">
              <a:latin typeface="Baskerville Old Face" panose="02020602080505020303" pitchFamily="18" charset="0"/>
            </a:endParaRPr>
          </a:p>
        </p:txBody>
      </p:sp>
      <p:sp>
        <p:nvSpPr>
          <p:cNvPr id="6" name="Rectangle 5">
            <a:extLst>
              <a:ext uri="{FF2B5EF4-FFF2-40B4-BE49-F238E27FC236}">
                <a16:creationId xmlns:a16="http://schemas.microsoft.com/office/drawing/2014/main" id="{8172205A-1687-4187-AACD-01DF58CEC79B}"/>
              </a:ext>
            </a:extLst>
          </p:cNvPr>
          <p:cNvSpPr/>
          <p:nvPr/>
        </p:nvSpPr>
        <p:spPr>
          <a:xfrm>
            <a:off x="642938" y="987028"/>
            <a:ext cx="11272837" cy="6124754"/>
          </a:xfrm>
          <a:prstGeom prst="rect">
            <a:avLst/>
          </a:prstGeom>
        </p:spPr>
        <p:txBody>
          <a:bodyPr wrap="square">
            <a:spAutoFit/>
          </a:bodyPr>
          <a:lstStyle/>
          <a:p>
            <a:pPr lvl="0" algn="just" eaLnBrk="0" fontAlgn="base" hangingPunct="0">
              <a:spcBef>
                <a:spcPct val="0"/>
              </a:spcBef>
              <a:spcAft>
                <a:spcPct val="0"/>
              </a:spcAft>
              <a:buFontTx/>
              <a:buChar char="•"/>
            </a:pPr>
            <a:r>
              <a:rPr lang="en-US" altLang="en-US" sz="2800" b="1" dirty="0">
                <a:latin typeface="Arial" panose="020B0604020202020204" pitchFamily="34" charset="0"/>
              </a:rPr>
              <a:t>User-Friendly Conversational AI</a:t>
            </a:r>
            <a:endParaRPr lang="en-US" altLang="en-US" sz="2800" dirty="0">
              <a:latin typeface="Arial" panose="020B0604020202020204" pitchFamily="34" charset="0"/>
            </a:endParaRPr>
          </a:p>
          <a:p>
            <a:pPr lvl="0" algn="just" eaLnBrk="0" fontAlgn="base" hangingPunct="0">
              <a:spcBef>
                <a:spcPct val="0"/>
              </a:spcBef>
              <a:spcAft>
                <a:spcPct val="0"/>
              </a:spcAft>
              <a:buFontTx/>
              <a:buChar char="•"/>
            </a:pPr>
            <a:r>
              <a:rPr lang="en-US" altLang="en-US" sz="2800" dirty="0">
                <a:latin typeface="Arial" panose="020B0604020202020204" pitchFamily="34" charset="0"/>
              </a:rPr>
              <a:t>Aims to provide a clean, intuitive, and interactive interface for financial document analysis.</a:t>
            </a:r>
          </a:p>
          <a:p>
            <a:pPr lvl="0" algn="just" eaLnBrk="0" fontAlgn="base" hangingPunct="0">
              <a:spcBef>
                <a:spcPct val="0"/>
              </a:spcBef>
              <a:spcAft>
                <a:spcPct val="0"/>
              </a:spcAft>
              <a:buFontTx/>
              <a:buChar char="•"/>
            </a:pPr>
            <a:r>
              <a:rPr lang="en-US" altLang="en-US" sz="2800" b="1" dirty="0">
                <a:latin typeface="Arial" panose="020B0604020202020204" pitchFamily="34" charset="0"/>
              </a:rPr>
              <a:t>Integration of LLMs &amp; RAG</a:t>
            </a:r>
            <a:endParaRPr lang="en-US" altLang="en-US" sz="2800" dirty="0">
              <a:latin typeface="Arial" panose="020B0604020202020204" pitchFamily="34" charset="0"/>
            </a:endParaRPr>
          </a:p>
          <a:p>
            <a:pPr lvl="0" algn="just" eaLnBrk="0" fontAlgn="base" hangingPunct="0">
              <a:spcBef>
                <a:spcPct val="0"/>
              </a:spcBef>
              <a:spcAft>
                <a:spcPct val="0"/>
              </a:spcAft>
              <a:buFontTx/>
              <a:buChar char="•"/>
            </a:pPr>
            <a:r>
              <a:rPr lang="en-US" altLang="en-US" sz="2800" dirty="0">
                <a:latin typeface="Arial" panose="020B0604020202020204" pitchFamily="34" charset="0"/>
              </a:rPr>
              <a:t>Utilizes </a:t>
            </a:r>
            <a:r>
              <a:rPr lang="en-US" altLang="en-US" sz="2800" b="1" dirty="0">
                <a:latin typeface="Arial" panose="020B0604020202020204" pitchFamily="34" charset="0"/>
              </a:rPr>
              <a:t>Large Language Models (LLMs)</a:t>
            </a:r>
            <a:r>
              <a:rPr lang="en-US" altLang="en-US" sz="2800" dirty="0">
                <a:latin typeface="Arial" panose="020B0604020202020204" pitchFamily="34" charset="0"/>
              </a:rPr>
              <a:t> combined with </a:t>
            </a:r>
            <a:r>
              <a:rPr lang="en-US" altLang="en-US" sz="2800" b="1" dirty="0">
                <a:latin typeface="Arial" panose="020B0604020202020204" pitchFamily="34" charset="0"/>
              </a:rPr>
              <a:t>Retrieval-Augmented Generation (RAG)</a:t>
            </a:r>
            <a:r>
              <a:rPr lang="en-US" altLang="en-US" sz="2800" dirty="0">
                <a:latin typeface="Arial" panose="020B0604020202020204" pitchFamily="34" charset="0"/>
              </a:rPr>
              <a:t> for enhanced user interaction.</a:t>
            </a:r>
          </a:p>
          <a:p>
            <a:pPr lvl="0" algn="just" eaLnBrk="0" fontAlgn="base" hangingPunct="0">
              <a:spcBef>
                <a:spcPct val="0"/>
              </a:spcBef>
              <a:spcAft>
                <a:spcPct val="0"/>
              </a:spcAft>
              <a:buFontTx/>
              <a:buChar char="•"/>
            </a:pPr>
            <a:r>
              <a:rPr lang="en-US" altLang="en-US" sz="2800" b="1" dirty="0">
                <a:latin typeface="Arial" panose="020B0604020202020204" pitchFamily="34" charset="0"/>
              </a:rPr>
              <a:t>Natural Language Query Processing</a:t>
            </a:r>
            <a:endParaRPr lang="en-US" altLang="en-US" sz="2800" dirty="0">
              <a:latin typeface="Arial" panose="020B0604020202020204" pitchFamily="34" charset="0"/>
            </a:endParaRPr>
          </a:p>
          <a:p>
            <a:pPr lvl="0" algn="just" eaLnBrk="0" fontAlgn="base" hangingPunct="0">
              <a:spcBef>
                <a:spcPct val="0"/>
              </a:spcBef>
              <a:spcAft>
                <a:spcPct val="0"/>
              </a:spcAft>
              <a:buFontTx/>
              <a:buChar char="•"/>
            </a:pPr>
            <a:r>
              <a:rPr lang="en-US" altLang="en-US" sz="2800" dirty="0">
                <a:latin typeface="Arial" panose="020B0604020202020204" pitchFamily="34" charset="0"/>
              </a:rPr>
              <a:t>Users can ask questions in natural language regarding financial documents.</a:t>
            </a:r>
          </a:p>
          <a:p>
            <a:pPr lvl="0" algn="just" eaLnBrk="0" fontAlgn="base" hangingPunct="0">
              <a:spcBef>
                <a:spcPct val="0"/>
              </a:spcBef>
              <a:spcAft>
                <a:spcPct val="0"/>
              </a:spcAft>
              <a:buFontTx/>
              <a:buChar char="•"/>
            </a:pPr>
            <a:r>
              <a:rPr lang="en-US" altLang="en-US" sz="2800" b="1" dirty="0">
                <a:latin typeface="Arial" panose="020B0604020202020204" pitchFamily="34" charset="0"/>
              </a:rPr>
              <a:t>Contextual &amp; Concise Responses</a:t>
            </a:r>
            <a:r>
              <a:rPr lang="en-US" altLang="en-US" sz="2800" dirty="0">
                <a:latin typeface="Arial" panose="020B0604020202020204" pitchFamily="34" charset="0"/>
              </a:rPr>
              <a:t>.</a:t>
            </a:r>
          </a:p>
          <a:p>
            <a:pPr lvl="0" algn="just" eaLnBrk="0" fontAlgn="base" hangingPunct="0">
              <a:spcBef>
                <a:spcPct val="0"/>
              </a:spcBef>
              <a:spcAft>
                <a:spcPct val="0"/>
              </a:spcAft>
              <a:buFontTx/>
              <a:buChar char="•"/>
            </a:pPr>
            <a:r>
              <a:rPr lang="en-US" altLang="en-US" sz="2800" dirty="0">
                <a:latin typeface="Arial" panose="020B0604020202020204" pitchFamily="34" charset="0"/>
              </a:rPr>
              <a:t>The system retrieves relevant document sections using </a:t>
            </a:r>
            <a:r>
              <a:rPr lang="en-US" altLang="en-US" sz="2800" b="1" dirty="0">
                <a:latin typeface="Arial" panose="020B0604020202020204" pitchFamily="34" charset="0"/>
              </a:rPr>
              <a:t>RAG</a:t>
            </a:r>
            <a:r>
              <a:rPr lang="en-US" altLang="en-US" sz="2800" dirty="0">
                <a:latin typeface="Arial" panose="020B0604020202020204" pitchFamily="34" charset="0"/>
              </a:rPr>
              <a:t> and generates precise answers via </a:t>
            </a:r>
            <a:r>
              <a:rPr lang="en-US" altLang="en-US" sz="2800" b="1" dirty="0">
                <a:latin typeface="Arial" panose="020B0604020202020204" pitchFamily="34" charset="0"/>
              </a:rPr>
              <a:t>LLM</a:t>
            </a:r>
            <a:r>
              <a:rPr lang="en-US" altLang="en-US" sz="2800" dirty="0">
                <a:latin typeface="Arial" panose="020B0604020202020204" pitchFamily="34" charset="0"/>
              </a:rPr>
              <a:t>, ensuring accurate and context-aware responses</a:t>
            </a:r>
          </a:p>
          <a:p>
            <a:pPr lvl="0" eaLnBrk="0" fontAlgn="base" hangingPunct="0">
              <a:spcBef>
                <a:spcPct val="0"/>
              </a:spcBef>
              <a:spcAft>
                <a:spcPct val="0"/>
              </a:spcAft>
            </a:pPr>
            <a:endParaRPr lang="en-US" altLang="en-US" sz="2800" dirty="0">
              <a:latin typeface="Arial" panose="020B0604020202020204" pitchFamily="34" charset="0"/>
            </a:endParaRPr>
          </a:p>
        </p:txBody>
      </p:sp>
    </p:spTree>
    <p:extLst>
      <p:ext uri="{BB962C8B-B14F-4D97-AF65-F5344CB8AC3E}">
        <p14:creationId xmlns:p14="http://schemas.microsoft.com/office/powerpoint/2010/main" val="374183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40D3DB-6059-4519-8417-B1BB6CD3BAD6}"/>
              </a:ext>
            </a:extLst>
          </p:cNvPr>
          <p:cNvSpPr/>
          <p:nvPr/>
        </p:nvSpPr>
        <p:spPr>
          <a:xfrm>
            <a:off x="2285999" y="0"/>
            <a:ext cx="7848600" cy="615553"/>
          </a:xfrm>
          <a:prstGeom prst="rect">
            <a:avLst/>
          </a:prstGeom>
        </p:spPr>
        <p:txBody>
          <a:bodyPr wrap="square">
            <a:spAutoFit/>
          </a:bodyPr>
          <a:lstStyle/>
          <a:p>
            <a:pPr algn="ctr"/>
            <a:r>
              <a:rPr lang="en-IN" sz="3400" b="1" dirty="0">
                <a:latin typeface="Baskerville Old Face" panose="02020602080505020303" pitchFamily="18" charset="0"/>
                <a:cs typeface="Times New Roman" pitchFamily="18" charset="0"/>
              </a:rPr>
              <a:t>ARCHITECTURE DIAGRAM</a:t>
            </a:r>
            <a:endParaRPr lang="en-US" sz="3400" dirty="0">
              <a:latin typeface="Baskerville Old Face" panose="02020602080505020303" pitchFamily="18" charset="0"/>
            </a:endParaRPr>
          </a:p>
        </p:txBody>
      </p:sp>
      <p:pic>
        <p:nvPicPr>
          <p:cNvPr id="6" name="Picture 5">
            <a:extLst>
              <a:ext uri="{FF2B5EF4-FFF2-40B4-BE49-F238E27FC236}">
                <a16:creationId xmlns:a16="http://schemas.microsoft.com/office/drawing/2014/main" id="{084A0F31-6456-41B5-B863-E6CF847D4ECF}"/>
              </a:ext>
            </a:extLst>
          </p:cNvPr>
          <p:cNvPicPr/>
          <p:nvPr/>
        </p:nvPicPr>
        <p:blipFill>
          <a:blip r:embed="rId2">
            <a:extLst>
              <a:ext uri="{28A0092B-C50C-407E-A947-70E740481C1C}">
                <a14:useLocalDpi xmlns:a14="http://schemas.microsoft.com/office/drawing/2010/main" val="0"/>
              </a:ext>
            </a:extLst>
          </a:blip>
          <a:stretch>
            <a:fillRect/>
          </a:stretch>
        </p:blipFill>
        <p:spPr>
          <a:xfrm>
            <a:off x="10246042" y="4629150"/>
            <a:ext cx="45719" cy="1885950"/>
          </a:xfrm>
          <a:prstGeom prst="rect">
            <a:avLst/>
          </a:prstGeom>
        </p:spPr>
      </p:pic>
      <p:pic>
        <p:nvPicPr>
          <p:cNvPr id="2" name="Picture 1">
            <a:extLst>
              <a:ext uri="{FF2B5EF4-FFF2-40B4-BE49-F238E27FC236}">
                <a16:creationId xmlns:a16="http://schemas.microsoft.com/office/drawing/2014/main" id="{104B48A5-EF22-4666-893D-EC49441116D6}"/>
              </a:ext>
            </a:extLst>
          </p:cNvPr>
          <p:cNvPicPr>
            <a:picLocks noChangeAspect="1"/>
          </p:cNvPicPr>
          <p:nvPr/>
        </p:nvPicPr>
        <p:blipFill>
          <a:blip r:embed="rId3"/>
          <a:stretch>
            <a:fillRect/>
          </a:stretch>
        </p:blipFill>
        <p:spPr>
          <a:xfrm>
            <a:off x="571500" y="491000"/>
            <a:ext cx="11327482" cy="6024100"/>
          </a:xfrm>
          <a:prstGeom prst="rect">
            <a:avLst/>
          </a:prstGeom>
        </p:spPr>
      </p:pic>
    </p:spTree>
    <p:extLst>
      <p:ext uri="{BB962C8B-B14F-4D97-AF65-F5344CB8AC3E}">
        <p14:creationId xmlns:p14="http://schemas.microsoft.com/office/powerpoint/2010/main" val="1085062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DF1DA5-62CE-414E-BDAE-76C028DE92E1}"/>
              </a:ext>
            </a:extLst>
          </p:cNvPr>
          <p:cNvSpPr/>
          <p:nvPr/>
        </p:nvSpPr>
        <p:spPr>
          <a:xfrm>
            <a:off x="2047875" y="514350"/>
            <a:ext cx="7848600" cy="615553"/>
          </a:xfrm>
          <a:prstGeom prst="rect">
            <a:avLst/>
          </a:prstGeom>
        </p:spPr>
        <p:txBody>
          <a:bodyPr wrap="square">
            <a:spAutoFit/>
          </a:bodyPr>
          <a:lstStyle/>
          <a:p>
            <a:pPr algn="ctr"/>
            <a:r>
              <a:rPr lang="en-IN" sz="3400" b="1" dirty="0">
                <a:latin typeface="Baskerville Old Face" panose="02020602080505020303" pitchFamily="18" charset="0"/>
                <a:cs typeface="Times New Roman" pitchFamily="18" charset="0"/>
              </a:rPr>
              <a:t>LIST OF MODULES</a:t>
            </a:r>
            <a:endParaRPr lang="en-US" sz="3400" dirty="0">
              <a:latin typeface="Baskerville Old Face" panose="02020602080505020303" pitchFamily="18" charset="0"/>
            </a:endParaRPr>
          </a:p>
        </p:txBody>
      </p:sp>
      <p:sp>
        <p:nvSpPr>
          <p:cNvPr id="6" name="Rectangle 5">
            <a:extLst>
              <a:ext uri="{FF2B5EF4-FFF2-40B4-BE49-F238E27FC236}">
                <a16:creationId xmlns:a16="http://schemas.microsoft.com/office/drawing/2014/main" id="{E4329EAE-C163-493D-A04A-5E6DB854CD81}"/>
              </a:ext>
            </a:extLst>
          </p:cNvPr>
          <p:cNvSpPr/>
          <p:nvPr/>
        </p:nvSpPr>
        <p:spPr>
          <a:xfrm>
            <a:off x="285750" y="1809750"/>
            <a:ext cx="11906250" cy="3539430"/>
          </a:xfrm>
          <a:prstGeom prst="rect">
            <a:avLst/>
          </a:prstGeom>
        </p:spPr>
        <p:txBody>
          <a:bodyPr wrap="square">
            <a:spAutoFit/>
          </a:bodyPr>
          <a:lstStyle/>
          <a:p>
            <a:pPr lvl="0" algn="just" eaLnBrk="0" fontAlgn="base" hangingPunct="0">
              <a:spcBef>
                <a:spcPct val="0"/>
              </a:spcBef>
              <a:spcAft>
                <a:spcPct val="0"/>
              </a:spcAft>
              <a:buFontTx/>
              <a:buChar char="•"/>
            </a:pPr>
            <a:r>
              <a:rPr lang="en-US" altLang="en-US" sz="2800" b="1" dirty="0">
                <a:latin typeface="Arial" panose="020B0604020202020204" pitchFamily="34" charset="0"/>
              </a:rPr>
              <a:t>Authentication</a:t>
            </a:r>
            <a:r>
              <a:rPr lang="en-US" altLang="en-US" sz="2800" dirty="0">
                <a:latin typeface="Arial" panose="020B0604020202020204" pitchFamily="34" charset="0"/>
              </a:rPr>
              <a:t> – Manages user registration, login, and secure access control.</a:t>
            </a:r>
          </a:p>
          <a:p>
            <a:pPr lvl="0" algn="just" eaLnBrk="0" fontAlgn="base" hangingPunct="0">
              <a:spcBef>
                <a:spcPct val="0"/>
              </a:spcBef>
              <a:spcAft>
                <a:spcPct val="0"/>
              </a:spcAft>
              <a:buFontTx/>
              <a:buChar char="•"/>
            </a:pPr>
            <a:r>
              <a:rPr lang="en-US" altLang="en-US" sz="2800" b="1" dirty="0">
                <a:latin typeface="Arial" panose="020B0604020202020204" pitchFamily="34" charset="0"/>
              </a:rPr>
              <a:t>Data Collection</a:t>
            </a:r>
            <a:r>
              <a:rPr lang="en-US" altLang="en-US" sz="2800" dirty="0">
                <a:latin typeface="Arial" panose="020B0604020202020204" pitchFamily="34" charset="0"/>
              </a:rPr>
              <a:t> – Gathers real-time and historical data from IoT sensors and user inputs.</a:t>
            </a:r>
          </a:p>
          <a:p>
            <a:pPr lvl="0" algn="just" eaLnBrk="0" fontAlgn="base" hangingPunct="0">
              <a:spcBef>
                <a:spcPct val="0"/>
              </a:spcBef>
              <a:spcAft>
                <a:spcPct val="0"/>
              </a:spcAft>
              <a:buFontTx/>
              <a:buChar char="•"/>
            </a:pPr>
            <a:r>
              <a:rPr lang="en-US" altLang="en-US" sz="2800" b="1" dirty="0">
                <a:latin typeface="Arial" panose="020B0604020202020204" pitchFamily="34" charset="0"/>
              </a:rPr>
              <a:t>Data Processing &amp; Analytics</a:t>
            </a:r>
            <a:r>
              <a:rPr lang="en-US" altLang="en-US" sz="2800" dirty="0">
                <a:latin typeface="Arial" panose="020B0604020202020204" pitchFamily="34" charset="0"/>
              </a:rPr>
              <a:t> – Cleans, organizes, and analyzes data using machine learning models.</a:t>
            </a:r>
          </a:p>
          <a:p>
            <a:pPr lvl="0" algn="just" eaLnBrk="0" fontAlgn="base" hangingPunct="0">
              <a:spcBef>
                <a:spcPct val="0"/>
              </a:spcBef>
              <a:spcAft>
                <a:spcPct val="0"/>
              </a:spcAft>
              <a:buFontTx/>
              <a:buChar char="•"/>
            </a:pPr>
            <a:r>
              <a:rPr lang="en-US" altLang="en-US" sz="2800" b="1" dirty="0">
                <a:latin typeface="Arial" panose="020B0604020202020204" pitchFamily="34" charset="0"/>
              </a:rPr>
              <a:t>Prediction &amp; Visualization</a:t>
            </a:r>
            <a:r>
              <a:rPr lang="en-US" altLang="en-US" sz="2800" dirty="0">
                <a:latin typeface="Arial" panose="020B0604020202020204" pitchFamily="34" charset="0"/>
              </a:rPr>
              <a:t> – Provides crop recommendations, yield forecasts, and disease detection with interactive dashboards</a:t>
            </a:r>
            <a:endParaRPr lang="en-IN" sz="2800" dirty="0">
              <a:latin typeface="Times New Roman+"/>
            </a:endParaRPr>
          </a:p>
        </p:txBody>
      </p:sp>
    </p:spTree>
    <p:extLst>
      <p:ext uri="{BB962C8B-B14F-4D97-AF65-F5344CB8AC3E}">
        <p14:creationId xmlns:p14="http://schemas.microsoft.com/office/powerpoint/2010/main" val="373088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954676-7E43-47FD-9F52-A6B6E8187D5C}"/>
              </a:ext>
            </a:extLst>
          </p:cNvPr>
          <p:cNvSpPr/>
          <p:nvPr/>
        </p:nvSpPr>
        <p:spPr>
          <a:xfrm>
            <a:off x="2171700" y="157162"/>
            <a:ext cx="7848600" cy="615553"/>
          </a:xfrm>
          <a:prstGeom prst="rect">
            <a:avLst/>
          </a:prstGeom>
        </p:spPr>
        <p:txBody>
          <a:bodyPr wrap="square">
            <a:spAutoFit/>
          </a:bodyPr>
          <a:lstStyle/>
          <a:p>
            <a:pPr algn="ctr"/>
            <a:r>
              <a:rPr lang="en-IN" sz="3400" b="1" dirty="0">
                <a:latin typeface="Baskerville Old Face" panose="02020602080505020303" pitchFamily="18" charset="0"/>
                <a:cs typeface="Times New Roman" pitchFamily="18" charset="0"/>
              </a:rPr>
              <a:t>H/W AND S/W REQUIREMENTS</a:t>
            </a:r>
            <a:endParaRPr lang="en-US" sz="3400" dirty="0">
              <a:latin typeface="Baskerville Old Face" panose="02020602080505020303" pitchFamily="18" charset="0"/>
            </a:endParaRPr>
          </a:p>
        </p:txBody>
      </p:sp>
      <p:sp>
        <p:nvSpPr>
          <p:cNvPr id="6" name="Rectangle 5">
            <a:extLst>
              <a:ext uri="{FF2B5EF4-FFF2-40B4-BE49-F238E27FC236}">
                <a16:creationId xmlns:a16="http://schemas.microsoft.com/office/drawing/2014/main" id="{2C94A917-27A7-42AD-BC75-24C4C62B54A4}"/>
              </a:ext>
            </a:extLst>
          </p:cNvPr>
          <p:cNvSpPr/>
          <p:nvPr/>
        </p:nvSpPr>
        <p:spPr>
          <a:xfrm>
            <a:off x="119063" y="1068438"/>
            <a:ext cx="5281612" cy="4154984"/>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HARDWARE TOOLS</a:t>
            </a:r>
          </a:p>
          <a:p>
            <a:endParaRPr lang="en-IN" sz="2400"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Processor:</a:t>
            </a:r>
            <a:r>
              <a:rPr lang="en-US" altLang="en-US" sz="2400" dirty="0">
                <a:latin typeface="Times New Roman" panose="02020603050405020304" pitchFamily="18" charset="0"/>
                <a:cs typeface="Times New Roman" panose="02020603050405020304" pitchFamily="18" charset="0"/>
              </a:rPr>
              <a:t> Intel i5 or higher</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RAM:</a:t>
            </a:r>
            <a:r>
              <a:rPr lang="en-US" altLang="en-US" sz="2400" dirty="0">
                <a:latin typeface="Times New Roman" panose="02020603050405020304" pitchFamily="18" charset="0"/>
                <a:cs typeface="Times New Roman" panose="02020603050405020304" pitchFamily="18" charset="0"/>
              </a:rPr>
              <a:t> 4GB or above</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Storage:</a:t>
            </a:r>
            <a:r>
              <a:rPr lang="en-US" altLang="en-US" sz="2400" dirty="0">
                <a:latin typeface="Times New Roman" panose="02020603050405020304" pitchFamily="18" charset="0"/>
                <a:cs typeface="Times New Roman" panose="02020603050405020304" pitchFamily="18" charset="0"/>
              </a:rPr>
              <a:t> 40GB HDD/SSD or more</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Sensors:</a:t>
            </a:r>
            <a:r>
              <a:rPr lang="en-US" altLang="en-US" sz="2400" dirty="0">
                <a:latin typeface="Times New Roman" panose="02020603050405020304" pitchFamily="18" charset="0"/>
                <a:cs typeface="Times New Roman" panose="02020603050405020304" pitchFamily="18" charset="0"/>
              </a:rPr>
              <a:t> IoT-based soil moisture, temperature, and weather sensors (if applicable)</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Internet Connectivity:</a:t>
            </a:r>
            <a:r>
              <a:rPr lang="en-US" altLang="en-US" sz="2400" dirty="0">
                <a:latin typeface="Times New Roman" panose="02020603050405020304" pitchFamily="18" charset="0"/>
                <a:cs typeface="Times New Roman" panose="02020603050405020304" pitchFamily="18" charset="0"/>
              </a:rPr>
              <a:t> Required for cloud-based operations </a:t>
            </a:r>
          </a:p>
          <a:p>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7C7027F-4F81-464F-AECD-F55E1339E8D6}"/>
              </a:ext>
            </a:extLst>
          </p:cNvPr>
          <p:cNvSpPr/>
          <p:nvPr/>
        </p:nvSpPr>
        <p:spPr>
          <a:xfrm>
            <a:off x="5862638" y="1068438"/>
            <a:ext cx="6096000" cy="5632311"/>
          </a:xfrm>
          <a:prstGeom prst="rect">
            <a:avLst/>
          </a:prstGeom>
        </p:spPr>
        <p:txBody>
          <a:bodyPr>
            <a:spAutoFit/>
          </a:bodyPr>
          <a:lstStyle/>
          <a:p>
            <a:r>
              <a:rPr lang="en-IN" sz="2400" b="1" dirty="0">
                <a:latin typeface="Times New Roman" panose="02020603050405020304" pitchFamily="18" charset="0"/>
                <a:cs typeface="Times New Roman" panose="02020603050405020304" pitchFamily="18" charset="0"/>
              </a:rPr>
              <a:t>SOFTWARE REQUIREMENTS</a:t>
            </a:r>
          </a:p>
          <a:p>
            <a:endParaRPr lang="en-IN" sz="2400"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Operating System:</a:t>
            </a:r>
            <a:r>
              <a:rPr lang="en-US" altLang="en-US" sz="2400" dirty="0">
                <a:latin typeface="Times New Roman" panose="02020603050405020304" pitchFamily="18" charset="0"/>
                <a:cs typeface="Times New Roman" panose="02020603050405020304" pitchFamily="18" charset="0"/>
              </a:rPr>
              <a:t> Windows XP or later</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Programming Language:</a:t>
            </a:r>
            <a:r>
              <a:rPr lang="en-US" altLang="en-US" sz="2400" dirty="0">
                <a:latin typeface="Times New Roman" panose="02020603050405020304" pitchFamily="18" charset="0"/>
                <a:cs typeface="Times New Roman" panose="02020603050405020304" pitchFamily="18" charset="0"/>
              </a:rPr>
              <a:t> Python</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Web Framework:</a:t>
            </a:r>
            <a:r>
              <a:rPr lang="en-US" altLang="en-US" sz="2400" dirty="0">
                <a:latin typeface="Times New Roman" panose="02020603050405020304" pitchFamily="18" charset="0"/>
                <a:cs typeface="Times New Roman" panose="02020603050405020304" pitchFamily="18" charset="0"/>
              </a:rPr>
              <a:t> Flask</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Database:</a:t>
            </a:r>
            <a:r>
              <a:rPr lang="en-US" altLang="en-US" sz="2400" dirty="0">
                <a:latin typeface="Times New Roman" panose="02020603050405020304" pitchFamily="18" charset="0"/>
                <a:cs typeface="Times New Roman" panose="02020603050405020304" pitchFamily="18" charset="0"/>
              </a:rPr>
              <a:t> MySQL</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Frontend Technologies:</a:t>
            </a:r>
            <a:r>
              <a:rPr lang="en-US" altLang="en-US" sz="2400" dirty="0">
                <a:latin typeface="Times New Roman" panose="02020603050405020304" pitchFamily="18" charset="0"/>
                <a:cs typeface="Times New Roman" panose="02020603050405020304" pitchFamily="18" charset="0"/>
              </a:rPr>
              <a:t> HTML, CSS, JavaScript</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ML Libraries:</a:t>
            </a:r>
            <a:r>
              <a:rPr lang="en-US" altLang="en-US" sz="2400" dirty="0">
                <a:latin typeface="Times New Roman" panose="02020603050405020304" pitchFamily="18" charset="0"/>
                <a:cs typeface="Times New Roman" panose="02020603050405020304" pitchFamily="18" charset="0"/>
              </a:rPr>
              <a:t> TensorFlow, </a:t>
            </a:r>
            <a:r>
              <a:rPr lang="en-US" altLang="en-US" sz="2400" dirty="0" err="1">
                <a:latin typeface="Times New Roman" panose="02020603050405020304" pitchFamily="18" charset="0"/>
                <a:cs typeface="Times New Roman" panose="02020603050405020304" pitchFamily="18" charset="0"/>
              </a:rPr>
              <a:t>Keras</a:t>
            </a:r>
            <a:r>
              <a:rPr lang="en-US" altLang="en-US" sz="2400" dirty="0">
                <a:latin typeface="Times New Roman" panose="02020603050405020304" pitchFamily="18" charset="0"/>
                <a:cs typeface="Times New Roman" panose="02020603050405020304" pitchFamily="18" charset="0"/>
              </a:rPr>
              <a:t>, Pandas, NumPy</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Development Tools:</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Jupyter</a:t>
            </a:r>
            <a:r>
              <a:rPr lang="en-US" altLang="en-US" sz="2400" dirty="0">
                <a:latin typeface="Times New Roman" panose="02020603050405020304" pitchFamily="18" charset="0"/>
                <a:cs typeface="Times New Roman" panose="02020603050405020304" pitchFamily="18" charset="0"/>
              </a:rPr>
              <a:t> Notebook, VS Code </a:t>
            </a:r>
          </a:p>
          <a:p>
            <a:endParaRPr lang="en-US"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07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30E021-C8D8-4E58-B391-EFB4A9A38005}"/>
              </a:ext>
            </a:extLst>
          </p:cNvPr>
          <p:cNvSpPr/>
          <p:nvPr/>
        </p:nvSpPr>
        <p:spPr>
          <a:xfrm>
            <a:off x="335790" y="151835"/>
            <a:ext cx="1092275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L</a:t>
            </a:r>
            <a:r>
              <a:rPr lang="en-IN" sz="3600" b="1" dirty="0" err="1">
                <a:latin typeface="Times New Roman" panose="02020603050405020304" pitchFamily="18" charset="0"/>
                <a:cs typeface="Times New Roman" panose="02020603050405020304" pitchFamily="18" charset="0"/>
              </a:rPr>
              <a:t>eaf</a:t>
            </a:r>
            <a:r>
              <a:rPr lang="en-IN" sz="3600" b="1" dirty="0">
                <a:latin typeface="Times New Roman" panose="02020603050405020304" pitchFamily="18" charset="0"/>
                <a:cs typeface="Times New Roman" panose="02020603050405020304" pitchFamily="18" charset="0"/>
              </a:rPr>
              <a:t> Disease Detection</a:t>
            </a:r>
          </a:p>
        </p:txBody>
      </p:sp>
      <p:sp>
        <p:nvSpPr>
          <p:cNvPr id="6" name="Rectangle 5">
            <a:extLst>
              <a:ext uri="{FF2B5EF4-FFF2-40B4-BE49-F238E27FC236}">
                <a16:creationId xmlns:a16="http://schemas.microsoft.com/office/drawing/2014/main" id="{5CC0898A-0E15-4DE8-A8CB-2842BDBABD19}"/>
              </a:ext>
            </a:extLst>
          </p:cNvPr>
          <p:cNvSpPr/>
          <p:nvPr/>
        </p:nvSpPr>
        <p:spPr>
          <a:xfrm>
            <a:off x="306008" y="874871"/>
            <a:ext cx="11579984"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SFAMS predicts </a:t>
            </a:r>
            <a:r>
              <a:rPr lang="en-US" sz="2400" b="1" dirty="0">
                <a:latin typeface="Times New Roman" panose="02020603050405020304" pitchFamily="18" charset="0"/>
                <a:cs typeface="Times New Roman" panose="02020603050405020304" pitchFamily="18" charset="0"/>
              </a:rPr>
              <a:t>crop diseases</a:t>
            </a:r>
            <a:r>
              <a:rPr lang="en-US" sz="2400" dirty="0">
                <a:latin typeface="Times New Roman" panose="02020603050405020304" pitchFamily="18" charset="0"/>
                <a:cs typeface="Times New Roman" panose="02020603050405020304" pitchFamily="18" charset="0"/>
              </a:rPr>
              <a:t> using </a:t>
            </a:r>
            <a:r>
              <a:rPr lang="en-US" sz="2400" b="1" dirty="0">
                <a:latin typeface="Times New Roman" panose="02020603050405020304" pitchFamily="18" charset="0"/>
                <a:cs typeface="Times New Roman" panose="02020603050405020304" pitchFamily="18" charset="0"/>
              </a:rPr>
              <a:t>CNN-based image analysis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Farmers upload </a:t>
            </a:r>
            <a:r>
              <a:rPr lang="en-US" sz="2400" b="1" dirty="0">
                <a:latin typeface="Times New Roman" panose="02020603050405020304" pitchFamily="18" charset="0"/>
                <a:cs typeface="Times New Roman" panose="02020603050405020304" pitchFamily="18" charset="0"/>
              </a:rPr>
              <a:t>leaf images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system extracts features (</a:t>
            </a:r>
            <a:r>
              <a:rPr lang="en-US" sz="2400" b="1" dirty="0">
                <a:latin typeface="Times New Roman" panose="02020603050405020304" pitchFamily="18" charset="0"/>
                <a:cs typeface="Times New Roman" panose="02020603050405020304" pitchFamily="18" charset="0"/>
              </a:rPr>
              <a:t>color, texture, lesions</a:t>
            </a:r>
            <a:r>
              <a:rPr lang="en-US" sz="2400" dirty="0">
                <a:latin typeface="Times New Roman" panose="02020603050405020304" pitchFamily="18" charset="0"/>
                <a:cs typeface="Times New Roman" panose="02020603050405020304" pitchFamily="18" charset="0"/>
              </a:rPr>
              <a:t>) to </a:t>
            </a:r>
            <a:r>
              <a:rPr lang="en-US" sz="2400" b="1" dirty="0">
                <a:latin typeface="Times New Roman" panose="02020603050405020304" pitchFamily="18" charset="0"/>
                <a:cs typeface="Times New Roman" panose="02020603050405020304" pitchFamily="18" charset="0"/>
              </a:rPr>
              <a:t>detect diseases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Provides </a:t>
            </a:r>
            <a:r>
              <a:rPr lang="en-US" sz="2400" b="1" dirty="0">
                <a:latin typeface="Times New Roman" panose="02020603050405020304" pitchFamily="18" charset="0"/>
                <a:cs typeface="Times New Roman" panose="02020603050405020304" pitchFamily="18" charset="0"/>
              </a:rPr>
              <a:t>real-time alerts</a:t>
            </a:r>
            <a:r>
              <a:rPr lang="en-US" sz="2400" dirty="0">
                <a:latin typeface="Times New Roman" panose="02020603050405020304" pitchFamily="18" charset="0"/>
                <a:cs typeface="Times New Roman" panose="02020603050405020304" pitchFamily="18" charset="0"/>
              </a:rPr>
              <a:t> with disease names, severity levels, and treatment recommendations.</a:t>
            </a:r>
          </a:p>
        </p:txBody>
      </p:sp>
      <p:pic>
        <p:nvPicPr>
          <p:cNvPr id="9" name="Picture 8">
            <a:extLst>
              <a:ext uri="{FF2B5EF4-FFF2-40B4-BE49-F238E27FC236}">
                <a16:creationId xmlns:a16="http://schemas.microsoft.com/office/drawing/2014/main" id="{E89536AB-3AB5-4BE8-810E-F93062BDC000}"/>
              </a:ext>
            </a:extLst>
          </p:cNvPr>
          <p:cNvPicPr>
            <a:picLocks noChangeAspect="1"/>
          </p:cNvPicPr>
          <p:nvPr/>
        </p:nvPicPr>
        <p:blipFill>
          <a:blip r:embed="rId2"/>
          <a:stretch>
            <a:fillRect/>
          </a:stretch>
        </p:blipFill>
        <p:spPr>
          <a:xfrm>
            <a:off x="1657350" y="2841736"/>
            <a:ext cx="8129588" cy="3864429"/>
          </a:xfrm>
          <a:prstGeom prst="rect">
            <a:avLst/>
          </a:prstGeom>
        </p:spPr>
      </p:pic>
      <p:pic>
        <p:nvPicPr>
          <p:cNvPr id="2" name="Picture 1">
            <a:extLst>
              <a:ext uri="{FF2B5EF4-FFF2-40B4-BE49-F238E27FC236}">
                <a16:creationId xmlns:a16="http://schemas.microsoft.com/office/drawing/2014/main" id="{EC00510A-9B12-47D2-8C93-B30339CE74B1}"/>
              </a:ext>
            </a:extLst>
          </p:cNvPr>
          <p:cNvPicPr>
            <a:picLocks noChangeAspect="1"/>
          </p:cNvPicPr>
          <p:nvPr/>
        </p:nvPicPr>
        <p:blipFill>
          <a:blip r:embed="rId3"/>
          <a:stretch>
            <a:fillRect/>
          </a:stretch>
        </p:blipFill>
        <p:spPr>
          <a:xfrm>
            <a:off x="1437954" y="2813863"/>
            <a:ext cx="8804335" cy="3864429"/>
          </a:xfrm>
          <a:prstGeom prst="rect">
            <a:avLst/>
          </a:prstGeom>
        </p:spPr>
      </p:pic>
    </p:spTree>
    <p:extLst>
      <p:ext uri="{BB962C8B-B14F-4D97-AF65-F5344CB8AC3E}">
        <p14:creationId xmlns:p14="http://schemas.microsoft.com/office/powerpoint/2010/main" val="2188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F692E6-3829-40E8-897E-870D74D8D308}"/>
              </a:ext>
            </a:extLst>
          </p:cNvPr>
          <p:cNvSpPr/>
          <p:nvPr/>
        </p:nvSpPr>
        <p:spPr>
          <a:xfrm>
            <a:off x="372958" y="243959"/>
            <a:ext cx="11114192" cy="646331"/>
          </a:xfrm>
          <a:prstGeom prst="rect">
            <a:avLst/>
          </a:prstGeom>
        </p:spPr>
        <p:txBody>
          <a:bodyPr wrap="square">
            <a:spAutoFit/>
          </a:bodyPr>
          <a:lstStyle/>
          <a:p>
            <a:pPr algn="ctr"/>
            <a:r>
              <a:rPr lang="en-IN" sz="3600" b="1" dirty="0">
                <a:latin typeface="Times New Roman" panose="02020603050405020304" pitchFamily="18" charset="0"/>
                <a:cs typeface="Times New Roman" panose="02020603050405020304" pitchFamily="18" charset="0"/>
              </a:rPr>
              <a:t>Chatbot Integration</a:t>
            </a:r>
          </a:p>
        </p:txBody>
      </p:sp>
      <p:sp>
        <p:nvSpPr>
          <p:cNvPr id="6" name="Rectangle 5">
            <a:extLst>
              <a:ext uri="{FF2B5EF4-FFF2-40B4-BE49-F238E27FC236}">
                <a16:creationId xmlns:a16="http://schemas.microsoft.com/office/drawing/2014/main" id="{F85483C2-00B6-4F95-8306-E87BAEBECC49}"/>
              </a:ext>
            </a:extLst>
          </p:cNvPr>
          <p:cNvSpPr/>
          <p:nvPr/>
        </p:nvSpPr>
        <p:spPr>
          <a:xfrm>
            <a:off x="372958" y="926276"/>
            <a:ext cx="1181904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AI-powered </a:t>
            </a:r>
            <a:r>
              <a:rPr lang="en-US" sz="2400" b="1" dirty="0">
                <a:latin typeface="Times New Roman" panose="02020603050405020304" pitchFamily="18" charset="0"/>
                <a:cs typeface="Times New Roman" panose="02020603050405020304" pitchFamily="18" charset="0"/>
              </a:rPr>
              <a:t>chatbot</a:t>
            </a:r>
            <a:r>
              <a:rPr lang="en-US" sz="2400" dirty="0">
                <a:latin typeface="Times New Roman" panose="02020603050405020304" pitchFamily="18" charset="0"/>
                <a:cs typeface="Times New Roman" panose="02020603050405020304" pitchFamily="18" charset="0"/>
              </a:rPr>
              <a:t> provides </a:t>
            </a:r>
            <a:r>
              <a:rPr lang="en-US" sz="2400" b="1" dirty="0">
                <a:latin typeface="Times New Roman" panose="02020603050405020304" pitchFamily="18" charset="0"/>
                <a:cs typeface="Times New Roman" panose="02020603050405020304" pitchFamily="18" charset="0"/>
              </a:rPr>
              <a:t>real-time guidance</a:t>
            </a:r>
            <a:r>
              <a:rPr lang="en-US" sz="2400" dirty="0">
                <a:latin typeface="Times New Roman" panose="02020603050405020304" pitchFamily="18" charset="0"/>
                <a:cs typeface="Times New Roman" panose="02020603050405020304" pitchFamily="18" charset="0"/>
              </a:rPr>
              <a:t> on </a:t>
            </a:r>
            <a:r>
              <a:rPr lang="en-US" sz="2400" b="1" dirty="0">
                <a:latin typeface="Times New Roman" panose="02020603050405020304" pitchFamily="18" charset="0"/>
                <a:cs typeface="Times New Roman" panose="02020603050405020304" pitchFamily="18" charset="0"/>
              </a:rPr>
              <a:t>farming practices</a:t>
            </a:r>
            <a:r>
              <a:rPr lang="en-US" sz="2400" dirty="0">
                <a:latin typeface="Times New Roman" panose="02020603050405020304" pitchFamily="18" charset="0"/>
                <a:cs typeface="Times New Roman" panose="02020603050405020304" pitchFamily="18" charset="0"/>
              </a:rPr>
              <a:t> in multiple languages.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Uses </a:t>
            </a:r>
            <a:r>
              <a:rPr lang="en-US" sz="2400" b="1" dirty="0">
                <a:latin typeface="Times New Roman" panose="02020603050405020304" pitchFamily="18" charset="0"/>
                <a:cs typeface="Times New Roman" panose="02020603050405020304" pitchFamily="18" charset="0"/>
              </a:rPr>
              <a:t>NLP</a:t>
            </a:r>
            <a:r>
              <a:rPr lang="en-US" sz="2400" dirty="0">
                <a:latin typeface="Times New Roman" panose="02020603050405020304" pitchFamily="18" charset="0"/>
                <a:cs typeface="Times New Roman" panose="02020603050405020304" pitchFamily="18" charset="0"/>
              </a:rPr>
              <a:t> for </a:t>
            </a:r>
            <a:r>
              <a:rPr lang="en-US" sz="2400" b="1" dirty="0">
                <a:latin typeface="Times New Roman" panose="02020603050405020304" pitchFamily="18" charset="0"/>
                <a:cs typeface="Times New Roman" panose="02020603050405020304" pitchFamily="18" charset="0"/>
              </a:rPr>
              <a:t>crop recommendations, yield predictions, and disease alerts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Farmers can </a:t>
            </a:r>
            <a:r>
              <a:rPr lang="en-US" sz="2400" b="1" dirty="0">
                <a:latin typeface="Times New Roman" panose="02020603050405020304" pitchFamily="18" charset="0"/>
                <a:cs typeface="Times New Roman" panose="02020603050405020304" pitchFamily="18" charset="0"/>
              </a:rPr>
              <a:t>upload field data</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export reports (CSV format)</a:t>
            </a:r>
            <a:r>
              <a:rPr lang="en-US" sz="2400" dirty="0">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1E5E6746-FDFB-4410-8A36-F8DD7F1739E9}"/>
              </a:ext>
            </a:extLst>
          </p:cNvPr>
          <p:cNvPicPr>
            <a:picLocks noChangeAspect="1"/>
          </p:cNvPicPr>
          <p:nvPr/>
        </p:nvPicPr>
        <p:blipFill>
          <a:blip r:embed="rId2"/>
          <a:stretch>
            <a:fillRect/>
          </a:stretch>
        </p:blipFill>
        <p:spPr>
          <a:xfrm>
            <a:off x="3843338" y="3263176"/>
            <a:ext cx="5900738" cy="2428532"/>
          </a:xfrm>
          <a:prstGeom prst="rect">
            <a:avLst/>
          </a:prstGeom>
        </p:spPr>
      </p:pic>
      <p:sp>
        <p:nvSpPr>
          <p:cNvPr id="2" name="AutoShape 2" descr="A futuristic AI-powered chatbot designed for farmers. The chatbot appears as a friendly digital assistant on a smartphone screen held by a farmer in a field. The chatbot interface displays crop recommendations, weather forecasts, and disease alerts in simple and colorful icons. The background shows a lush green farm with a tractor in the distance, and the sky is bright and clear, representing a high-tech yet natural environment.">
            <a:extLst>
              <a:ext uri="{FF2B5EF4-FFF2-40B4-BE49-F238E27FC236}">
                <a16:creationId xmlns:a16="http://schemas.microsoft.com/office/drawing/2014/main" id="{D456C560-80FC-45AC-85E9-5A3337FF83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DCDC5B7E-DE6F-4EF7-AB87-DD6EADE03DCB}"/>
              </a:ext>
            </a:extLst>
          </p:cNvPr>
          <p:cNvPicPr>
            <a:picLocks noChangeAspect="1"/>
          </p:cNvPicPr>
          <p:nvPr/>
        </p:nvPicPr>
        <p:blipFill>
          <a:blip r:embed="rId3"/>
          <a:stretch>
            <a:fillRect/>
          </a:stretch>
        </p:blipFill>
        <p:spPr>
          <a:xfrm>
            <a:off x="766430" y="2655033"/>
            <a:ext cx="9377695" cy="4081751"/>
          </a:xfrm>
          <a:prstGeom prst="rect">
            <a:avLst/>
          </a:prstGeom>
        </p:spPr>
      </p:pic>
    </p:spTree>
    <p:extLst>
      <p:ext uri="{BB962C8B-B14F-4D97-AF65-F5344CB8AC3E}">
        <p14:creationId xmlns:p14="http://schemas.microsoft.com/office/powerpoint/2010/main" val="407293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3B6C7B-1092-4D21-B460-B8E85A8EA606}"/>
              </a:ext>
            </a:extLst>
          </p:cNvPr>
          <p:cNvSpPr txBox="1"/>
          <p:nvPr/>
        </p:nvSpPr>
        <p:spPr>
          <a:xfrm>
            <a:off x="5319252" y="98322"/>
            <a:ext cx="2123768" cy="615553"/>
          </a:xfrm>
          <a:prstGeom prst="rect">
            <a:avLst/>
          </a:prstGeom>
          <a:noFill/>
        </p:spPr>
        <p:txBody>
          <a:bodyPr wrap="square" rtlCol="0">
            <a:spAutoFit/>
          </a:bodyPr>
          <a:lstStyle/>
          <a:p>
            <a:r>
              <a:rPr lang="en-GB" sz="3400" b="1" dirty="0">
                <a:latin typeface="Baskerville Old Face" panose="02020602080505020303" pitchFamily="18" charset="0"/>
                <a:cs typeface="Arial" panose="020B0604020202020204" pitchFamily="34" charset="0"/>
              </a:rPr>
              <a:t>OUTPUT </a:t>
            </a:r>
            <a:endParaRPr lang="en-IN" sz="3400" b="1" dirty="0">
              <a:latin typeface="Baskerville Old Face" panose="02020602080505020303" pitchFamily="18" charset="0"/>
              <a:cs typeface="Arial" panose="020B0604020202020204" pitchFamily="34" charset="0"/>
            </a:endParaRPr>
          </a:p>
        </p:txBody>
      </p:sp>
      <p:pic>
        <p:nvPicPr>
          <p:cNvPr id="6" name="final year output">
            <a:hlinkClick r:id="" action="ppaction://media"/>
            <a:extLst>
              <a:ext uri="{FF2B5EF4-FFF2-40B4-BE49-F238E27FC236}">
                <a16:creationId xmlns:a16="http://schemas.microsoft.com/office/drawing/2014/main" id="{E40E58C9-A1EB-4696-8898-FD4B9D0796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520" y="713876"/>
            <a:ext cx="11683479" cy="5372600"/>
          </a:xfrm>
          <a:prstGeom prst="rect">
            <a:avLst/>
          </a:prstGeom>
        </p:spPr>
      </p:pic>
      <p:sp>
        <p:nvSpPr>
          <p:cNvPr id="7" name="TextBox 6">
            <a:extLst>
              <a:ext uri="{FF2B5EF4-FFF2-40B4-BE49-F238E27FC236}">
                <a16:creationId xmlns:a16="http://schemas.microsoft.com/office/drawing/2014/main" id="{1055F99C-B313-4C1E-8956-2131B8C03FD4}"/>
              </a:ext>
            </a:extLst>
          </p:cNvPr>
          <p:cNvSpPr txBox="1"/>
          <p:nvPr/>
        </p:nvSpPr>
        <p:spPr>
          <a:xfrm>
            <a:off x="5319252" y="98323"/>
            <a:ext cx="2123768" cy="615553"/>
          </a:xfrm>
          <a:prstGeom prst="rect">
            <a:avLst/>
          </a:prstGeom>
          <a:noFill/>
        </p:spPr>
        <p:txBody>
          <a:bodyPr wrap="square" rtlCol="0">
            <a:spAutoFit/>
          </a:bodyPr>
          <a:lstStyle/>
          <a:p>
            <a:r>
              <a:rPr lang="en-GB" sz="3400" b="1" dirty="0">
                <a:latin typeface="Baskerville Old Face" panose="02020602080505020303" pitchFamily="18" charset="0"/>
                <a:cs typeface="Arial" panose="020B0604020202020204" pitchFamily="34" charset="0"/>
              </a:rPr>
              <a:t>OUTPUT </a:t>
            </a:r>
            <a:endParaRPr lang="en-IN" sz="3400" b="1" dirty="0">
              <a:latin typeface="Baskerville Old Face" panose="02020602080505020303" pitchFamily="18" charset="0"/>
              <a:cs typeface="Arial" panose="020B0604020202020204" pitchFamily="34" charset="0"/>
            </a:endParaRPr>
          </a:p>
        </p:txBody>
      </p:sp>
      <p:pic>
        <p:nvPicPr>
          <p:cNvPr id="2" name="Picture 1">
            <a:extLst>
              <a:ext uri="{FF2B5EF4-FFF2-40B4-BE49-F238E27FC236}">
                <a16:creationId xmlns:a16="http://schemas.microsoft.com/office/drawing/2014/main" id="{EC175F44-A75D-4257-B646-C7C4CE5AC096}"/>
              </a:ext>
            </a:extLst>
          </p:cNvPr>
          <p:cNvPicPr>
            <a:picLocks noChangeAspect="1"/>
          </p:cNvPicPr>
          <p:nvPr/>
        </p:nvPicPr>
        <p:blipFill>
          <a:blip r:embed="rId5"/>
          <a:stretch>
            <a:fillRect/>
          </a:stretch>
        </p:blipFill>
        <p:spPr>
          <a:xfrm>
            <a:off x="275218" y="713875"/>
            <a:ext cx="11916781" cy="5558626"/>
          </a:xfrm>
          <a:prstGeom prst="rect">
            <a:avLst/>
          </a:prstGeom>
        </p:spPr>
      </p:pic>
    </p:spTree>
    <p:extLst>
      <p:ext uri="{BB962C8B-B14F-4D97-AF65-F5344CB8AC3E}">
        <p14:creationId xmlns:p14="http://schemas.microsoft.com/office/powerpoint/2010/main" val="315841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DEC08A-AD69-4DDE-837D-42F3848B644C}"/>
              </a:ext>
            </a:extLst>
          </p:cNvPr>
          <p:cNvSpPr/>
          <p:nvPr/>
        </p:nvSpPr>
        <p:spPr>
          <a:xfrm>
            <a:off x="259555" y="764739"/>
            <a:ext cx="11672887" cy="5632311"/>
          </a:xfrm>
          <a:prstGeom prst="rect">
            <a:avLst/>
          </a:prstGeom>
        </p:spPr>
        <p:txBody>
          <a:bodyPr wrap="square">
            <a:spAutoFit/>
          </a:bodyPr>
          <a:lstStyle/>
          <a:p>
            <a:pPr marL="457200" indent="-4572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This project developed a comprehensive model for predicting and managing agricultural outcomes, focusing on crop recommendations, yield predictions, and disease classification. </a:t>
            </a:r>
          </a:p>
          <a:p>
            <a:pPr marL="457200" indent="-4572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By leveraging advanced machine learning and deep learning techniques, the system effectively integrated multimodal data sources, including real-time sensor data, historical agricultural records, and environmental conditions, to provide precise insights for various farming scenarios.</a:t>
            </a:r>
            <a:endParaRPr lang="en-IN"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AC2EEA0-F44B-477D-B5E4-D2BF2672B4E1}"/>
              </a:ext>
            </a:extLst>
          </p:cNvPr>
          <p:cNvSpPr txBox="1"/>
          <p:nvPr/>
        </p:nvSpPr>
        <p:spPr>
          <a:xfrm>
            <a:off x="4483663" y="-14288"/>
            <a:ext cx="3224673" cy="615553"/>
          </a:xfrm>
          <a:prstGeom prst="rect">
            <a:avLst/>
          </a:prstGeom>
          <a:noFill/>
        </p:spPr>
        <p:txBody>
          <a:bodyPr wrap="square" rtlCol="0">
            <a:spAutoFit/>
          </a:bodyPr>
          <a:lstStyle/>
          <a:p>
            <a:r>
              <a:rPr lang="en-GB" sz="3400" b="1" dirty="0">
                <a:latin typeface="Times New Roman" panose="02020603050405020304" pitchFamily="18" charset="0"/>
                <a:cs typeface="Times New Roman" panose="02020603050405020304" pitchFamily="18" charset="0"/>
              </a:rPr>
              <a:t>CONCLUSION</a:t>
            </a:r>
            <a:endParaRPr lang="en-IN" sz="3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56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4739449" y="141715"/>
            <a:ext cx="5118926" cy="557784"/>
          </a:xfrm>
        </p:spPr>
        <p:txBody>
          <a:bodyPr/>
          <a:lstStyle/>
          <a:p>
            <a:r>
              <a:rPr lang="en-US" sz="4000" dirty="0">
                <a:latin typeface="Baskerville Old Face" panose="02020602080505020303" pitchFamily="18" charset="0"/>
              </a:rPr>
              <a:t>OBJECTIVE</a:t>
            </a:r>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sp>
        <p:nvSpPr>
          <p:cNvPr id="7" name="Rectangle 6">
            <a:extLst>
              <a:ext uri="{FF2B5EF4-FFF2-40B4-BE49-F238E27FC236}">
                <a16:creationId xmlns:a16="http://schemas.microsoft.com/office/drawing/2014/main" id="{F86704AC-8318-42BD-B86E-6D16C213B427}"/>
              </a:ext>
            </a:extLst>
          </p:cNvPr>
          <p:cNvSpPr/>
          <p:nvPr/>
        </p:nvSpPr>
        <p:spPr>
          <a:xfrm>
            <a:off x="0" y="1410443"/>
            <a:ext cx="12192000" cy="4462760"/>
          </a:xfrm>
          <a:prstGeom prst="rect">
            <a:avLst/>
          </a:prstGeom>
        </p:spPr>
        <p:txBody>
          <a:bodyPr wrap="square">
            <a:spAutoFit/>
          </a:bodyPr>
          <a:lstStyle/>
          <a:p>
            <a:pPr marL="457200" indent="-4572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To develop  an AI-powered Smart Farming Assistant that leverages Machine Learning (ML) for optimizing crop selection, yield forecasting, and disease detection. </a:t>
            </a:r>
          </a:p>
          <a:p>
            <a:pPr algn="just"/>
            <a:endParaRPr lang="en-US" sz="4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To enhance efficiency and sustainability in Agriculture.</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63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5C4E3F-20A8-4D01-AE23-787EBBF52535}"/>
              </a:ext>
            </a:extLst>
          </p:cNvPr>
          <p:cNvSpPr>
            <a:spLocks noGrp="1"/>
          </p:cNvSpPr>
          <p:nvPr>
            <p:ph type="title"/>
          </p:nvPr>
        </p:nvSpPr>
        <p:spPr>
          <a:xfrm>
            <a:off x="2496558" y="457200"/>
            <a:ext cx="7313325" cy="782782"/>
          </a:xfrm>
        </p:spPr>
        <p:txBody>
          <a:bodyPr/>
          <a:lstStyle/>
          <a:p>
            <a:r>
              <a:rPr lang="en-US" sz="3400" b="1" dirty="0">
                <a:latin typeface="Times New Roman" panose="02020603050405020304" pitchFamily="18" charset="0"/>
                <a:cs typeface="Times New Roman" panose="02020603050405020304" pitchFamily="18" charset="0"/>
              </a:rPr>
              <a:t>FURTURE ENHANCEMENTS</a:t>
            </a:r>
            <a:endParaRPr lang="en-IN" sz="34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36C7E038-43C4-48F5-9499-6E9E58AE3F5C}"/>
              </a:ext>
            </a:extLst>
          </p:cNvPr>
          <p:cNvSpPr txBox="1">
            <a:spLocks noChangeArrowheads="1"/>
          </p:cNvSpPr>
          <p:nvPr/>
        </p:nvSpPr>
        <p:spPr bwMode="auto">
          <a:xfrm>
            <a:off x="295345" y="768489"/>
            <a:ext cx="1171575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lnSpc>
                <a:spcPct val="100000"/>
              </a:lnSpc>
              <a:spcBef>
                <a:spcPct val="0"/>
              </a:spcBef>
              <a:spcAft>
                <a:spcPct val="0"/>
              </a:spcAft>
              <a:buSzTx/>
              <a:buFont typeface="+mj-lt"/>
              <a:buAutoNum type="arabicPeriod"/>
            </a:pPr>
            <a:endParaRPr lang="en-US" altLang="en-US" sz="3600" dirty="0">
              <a:solidFill>
                <a:schemeClr val="tx1"/>
              </a:solidFill>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SzTx/>
              <a:buFontTx/>
              <a:buChar char="•"/>
            </a:pPr>
            <a:r>
              <a:rPr lang="en-US" altLang="en-US" sz="3600" b="1" dirty="0">
                <a:solidFill>
                  <a:schemeClr val="tx1"/>
                </a:solidFill>
                <a:latin typeface="Times New Roman" panose="02020603050405020304" pitchFamily="18" charset="0"/>
                <a:cs typeface="Times New Roman" panose="02020603050405020304" pitchFamily="18" charset="0"/>
              </a:rPr>
              <a:t>Soil &amp; Weather Data</a:t>
            </a:r>
            <a:r>
              <a:rPr lang="en-US" altLang="en-US" sz="3600" dirty="0">
                <a:solidFill>
                  <a:schemeClr val="tx1"/>
                </a:solidFill>
                <a:latin typeface="Times New Roman" panose="02020603050405020304" pitchFamily="18" charset="0"/>
                <a:cs typeface="Times New Roman" panose="02020603050405020304" pitchFamily="18" charset="0"/>
              </a:rPr>
              <a:t>: Adding real-time soil moisture and weather updates improves crop and disease predictions, helping farmers make better decisions.</a:t>
            </a:r>
          </a:p>
          <a:p>
            <a:pPr marL="0" lvl="0" indent="0" algn="just" eaLnBrk="0" fontAlgn="base" hangingPunct="0">
              <a:lnSpc>
                <a:spcPct val="100000"/>
              </a:lnSpc>
              <a:spcBef>
                <a:spcPct val="0"/>
              </a:spcBef>
              <a:spcAft>
                <a:spcPct val="0"/>
              </a:spcAft>
              <a:buSzTx/>
              <a:buFontTx/>
              <a:buChar char="•"/>
            </a:pPr>
            <a:r>
              <a:rPr lang="en-US" altLang="en-US" sz="3600" b="1" dirty="0">
                <a:solidFill>
                  <a:schemeClr val="tx1"/>
                </a:solidFill>
                <a:latin typeface="Times New Roman" panose="02020603050405020304" pitchFamily="18" charset="0"/>
                <a:cs typeface="Times New Roman" panose="02020603050405020304" pitchFamily="18" charset="0"/>
              </a:rPr>
              <a:t>IoT Monitoring</a:t>
            </a:r>
            <a:r>
              <a:rPr lang="en-US" altLang="en-US" sz="3600" dirty="0">
                <a:solidFill>
                  <a:schemeClr val="tx1"/>
                </a:solidFill>
                <a:latin typeface="Times New Roman" panose="02020603050405020304" pitchFamily="18" charset="0"/>
                <a:cs typeface="Times New Roman" panose="02020603050405020304" pitchFamily="18" charset="0"/>
              </a:rPr>
              <a:t>: Using IoT sensors for real-time field tracking ensures timely actions, reducing losses.</a:t>
            </a:r>
          </a:p>
          <a:p>
            <a:pPr marL="0" lvl="0" indent="0" algn="just" eaLnBrk="0" fontAlgn="base" hangingPunct="0">
              <a:lnSpc>
                <a:spcPct val="100000"/>
              </a:lnSpc>
              <a:spcBef>
                <a:spcPct val="0"/>
              </a:spcBef>
              <a:spcAft>
                <a:spcPct val="0"/>
              </a:spcAft>
              <a:buSzTx/>
              <a:buFontTx/>
              <a:buChar char="•"/>
            </a:pPr>
            <a:r>
              <a:rPr lang="en-US" altLang="en-US" sz="3600" b="1" dirty="0">
                <a:solidFill>
                  <a:schemeClr val="tx1"/>
                </a:solidFill>
                <a:latin typeface="Times New Roman" panose="02020603050405020304" pitchFamily="18" charset="0"/>
                <a:cs typeface="Times New Roman" panose="02020603050405020304" pitchFamily="18" charset="0"/>
              </a:rPr>
              <a:t>Explainable AI</a:t>
            </a:r>
            <a:r>
              <a:rPr lang="en-US" altLang="en-US" sz="3600" dirty="0">
                <a:solidFill>
                  <a:schemeClr val="tx1"/>
                </a:solidFill>
                <a:latin typeface="Times New Roman" panose="02020603050405020304" pitchFamily="18" charset="0"/>
                <a:cs typeface="Times New Roman" panose="02020603050405020304" pitchFamily="18" charset="0"/>
              </a:rPr>
              <a:t>: Making AI decisions clearer helps farmers trust and understand recommendations.</a:t>
            </a:r>
          </a:p>
          <a:p>
            <a:pPr marL="0" lvl="0" indent="0" algn="just" eaLnBrk="0" fontAlgn="base" hangingPunct="0">
              <a:lnSpc>
                <a:spcPct val="100000"/>
              </a:lnSpc>
              <a:spcBef>
                <a:spcPct val="0"/>
              </a:spcBef>
              <a:spcAft>
                <a:spcPct val="0"/>
              </a:spcAft>
              <a:buSzTx/>
              <a:buFontTx/>
              <a:buChar char="•"/>
            </a:pPr>
            <a:r>
              <a:rPr lang="en-US" altLang="en-US" sz="3600" b="1" dirty="0">
                <a:solidFill>
                  <a:schemeClr val="tx1"/>
                </a:solidFill>
                <a:latin typeface="Times New Roman" panose="02020603050405020304" pitchFamily="18" charset="0"/>
                <a:cs typeface="Times New Roman" panose="02020603050405020304" pitchFamily="18" charset="0"/>
              </a:rPr>
              <a:t>Crop Expansion</a:t>
            </a:r>
            <a:r>
              <a:rPr lang="en-US" altLang="en-US" sz="3600" dirty="0">
                <a:solidFill>
                  <a:schemeClr val="tx1"/>
                </a:solidFill>
                <a:latin typeface="Times New Roman" panose="02020603050405020304" pitchFamily="18" charset="0"/>
                <a:cs typeface="Times New Roman" panose="02020603050405020304" pitchFamily="18" charset="0"/>
              </a:rPr>
              <a:t>: Enhancing the model to support more crop types makes SFAMS more useful for diverse farms</a:t>
            </a:r>
          </a:p>
        </p:txBody>
      </p:sp>
    </p:spTree>
    <p:extLst>
      <p:ext uri="{BB962C8B-B14F-4D97-AF65-F5344CB8AC3E}">
        <p14:creationId xmlns:p14="http://schemas.microsoft.com/office/powerpoint/2010/main" val="281472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6AD4F1-CB41-4CBD-B2A5-9270768C08AD}"/>
              </a:ext>
            </a:extLst>
          </p:cNvPr>
          <p:cNvSpPr/>
          <p:nvPr/>
        </p:nvSpPr>
        <p:spPr>
          <a:xfrm>
            <a:off x="657225" y="404422"/>
            <a:ext cx="10558463" cy="5702138"/>
          </a:xfrm>
          <a:prstGeom prst="rect">
            <a:avLst/>
          </a:prstGeom>
        </p:spPr>
        <p:txBody>
          <a:bodyPr wrap="square">
            <a:spAutoFit/>
          </a:bodyPr>
          <a:lstStyle/>
          <a:p>
            <a:pPr algn="ctr">
              <a:lnSpc>
                <a:spcPct val="115000"/>
              </a:lnSpc>
              <a:spcBef>
                <a:spcPts val="1200"/>
              </a:spcBef>
              <a:spcAft>
                <a:spcPts val="1200"/>
              </a:spcAft>
            </a:pPr>
            <a:r>
              <a:rPr lang="en-US" sz="3400" b="1" dirty="0">
                <a:latin typeface="Times New Roman" panose="02020603050405020304" pitchFamily="18" charset="0"/>
                <a:ea typeface="Times New Roman" panose="02020603050405020304" pitchFamily="18" charset="0"/>
                <a:cs typeface="Times New Roman" panose="02020603050405020304" pitchFamily="18" charset="0"/>
              </a:rPr>
              <a:t>REFERENCES </a:t>
            </a:r>
            <a:endParaRPr lang="en-IN" sz="3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IN" sz="2400" dirty="0"/>
              <a:t>[1] </a:t>
            </a:r>
            <a:r>
              <a:rPr lang="en-IN" sz="2400" dirty="0" err="1"/>
              <a:t>Reyana</a:t>
            </a:r>
            <a:r>
              <a:rPr lang="en-IN" sz="2400" dirty="0"/>
              <a:t>, S., </a:t>
            </a:r>
            <a:r>
              <a:rPr lang="en-IN" sz="2400" dirty="0" err="1"/>
              <a:t>Kautish</a:t>
            </a:r>
            <a:r>
              <a:rPr lang="en-IN" sz="2400" dirty="0"/>
              <a:t>, P. M. S., Karthik, I. A., Al-</a:t>
            </a:r>
            <a:r>
              <a:rPr lang="en-IN" sz="2400" dirty="0" err="1"/>
              <a:t>Baltah</a:t>
            </a:r>
            <a:r>
              <a:rPr lang="en-IN" sz="2400" dirty="0"/>
              <a:t>, M. B., </a:t>
            </a:r>
            <a:r>
              <a:rPr lang="en-IN" sz="2400" dirty="0" err="1"/>
              <a:t>Jasser</a:t>
            </a:r>
            <a:r>
              <a:rPr lang="en-IN" sz="2400" dirty="0"/>
              <a:t>, &amp; Mohamed, A. W. (2023). </a:t>
            </a:r>
            <a:r>
              <a:rPr lang="en-IN" sz="2400" i="1" dirty="0"/>
              <a:t>Accelerating Crop Yield: </a:t>
            </a:r>
            <a:r>
              <a:rPr lang="en-IN" sz="2400" i="1" dirty="0" err="1"/>
              <a:t>Multisensor</a:t>
            </a:r>
            <a:r>
              <a:rPr lang="en-IN" sz="2400" i="1" dirty="0"/>
              <a:t> Data Fusion and Machine Learning for Agriculture Text Classification</a:t>
            </a:r>
            <a:r>
              <a:rPr lang="en-IN" sz="2400" dirty="0"/>
              <a:t>. IEEE Access, 11, 20795-20805. </a:t>
            </a:r>
            <a:r>
              <a:rPr lang="en-IN" sz="2400" dirty="0" err="1"/>
              <a:t>doi</a:t>
            </a:r>
            <a:r>
              <a:rPr lang="en-IN" sz="2400" dirty="0"/>
              <a:t>: 10.1109/ACCESS.2023.3249205.</a:t>
            </a:r>
          </a:p>
          <a:p>
            <a:pPr algn="just"/>
            <a:endParaRPr lang="en-IN" sz="2400" dirty="0"/>
          </a:p>
          <a:p>
            <a:pPr algn="just"/>
            <a:r>
              <a:rPr lang="en-IN" sz="2400" dirty="0"/>
              <a:t>[2] Gupta, R., et al. (2021). </a:t>
            </a:r>
            <a:r>
              <a:rPr lang="en-IN" sz="2400" i="1" dirty="0"/>
              <a:t>WB-CPI: Weather-Based Crop Prediction in India Using Big Data Analytics</a:t>
            </a:r>
            <a:r>
              <a:rPr lang="en-IN" sz="2400" dirty="0"/>
              <a:t>. IEEE Access, 9, 137869-137885. </a:t>
            </a:r>
            <a:r>
              <a:rPr lang="en-IN" sz="2400" dirty="0" err="1"/>
              <a:t>doi</a:t>
            </a:r>
            <a:r>
              <a:rPr lang="en-IN" sz="2400" dirty="0"/>
              <a:t>: 10.1109/ACCESS.2021.3117247.</a:t>
            </a:r>
          </a:p>
          <a:p>
            <a:pPr algn="just"/>
            <a:endParaRPr lang="en-IN" sz="2400" dirty="0"/>
          </a:p>
          <a:p>
            <a:pPr algn="just"/>
            <a:r>
              <a:rPr lang="en-IN" sz="2400" dirty="0"/>
              <a:t>[3] </a:t>
            </a:r>
            <a:r>
              <a:rPr lang="en-IN" sz="2400" dirty="0" err="1"/>
              <a:t>Tussupov</a:t>
            </a:r>
            <a:r>
              <a:rPr lang="en-IN" sz="2400" dirty="0"/>
              <a:t>, J., et al. (2024). </a:t>
            </a:r>
            <a:r>
              <a:rPr lang="en-IN" sz="2400" i="1" dirty="0"/>
              <a:t>Analysis of Formal Concepts for Verification of Pests and Diseases of Crops Using Machine Learning Methods</a:t>
            </a:r>
            <a:r>
              <a:rPr lang="en-IN" sz="2400" dirty="0"/>
              <a:t>. IEEE Access, 12, 19902-19910. </a:t>
            </a:r>
            <a:r>
              <a:rPr lang="en-IN" sz="2400" dirty="0" err="1"/>
              <a:t>doi</a:t>
            </a:r>
            <a:r>
              <a:rPr lang="en-IN" sz="2400" dirty="0"/>
              <a:t>: 10.1109/ACCESS.2024.3361046.</a:t>
            </a:r>
          </a:p>
          <a:p>
            <a:pPr algn="just">
              <a:lnSpc>
                <a:spcPct val="116000"/>
              </a:lnSpc>
              <a:spcBef>
                <a:spcPts val="1200"/>
              </a:spcBef>
              <a:spcAft>
                <a:spcPts val="1200"/>
              </a:spcAft>
            </a:pPr>
            <a:endParaRPr lang="en-IN" sz="1600" dirty="0">
              <a:latin typeface="Aptos"/>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5295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E87F46-D52A-45CA-8CB3-1A3EE0142883}"/>
              </a:ext>
            </a:extLst>
          </p:cNvPr>
          <p:cNvSpPr>
            <a:spLocks noGrp="1"/>
          </p:cNvSpPr>
          <p:nvPr>
            <p:ph type="title"/>
          </p:nvPr>
        </p:nvSpPr>
        <p:spPr>
          <a:xfrm>
            <a:off x="2986088" y="180975"/>
            <a:ext cx="7243762" cy="762000"/>
          </a:xfrm>
        </p:spPr>
        <p:txBody>
          <a:bodyPr>
            <a:normAutofit/>
          </a:bodyPr>
          <a:lstStyle/>
          <a:p>
            <a:r>
              <a:rPr lang="en-IN" sz="3400" b="1" dirty="0">
                <a:solidFill>
                  <a:schemeClr val="tx1"/>
                </a:solidFill>
                <a:latin typeface="Baskerville Old Face" panose="02020602080505020303" pitchFamily="18" charset="0"/>
                <a:cs typeface="Times New Roman" pitchFamily="18" charset="0"/>
              </a:rPr>
              <a:t>REFERENCES </a:t>
            </a:r>
            <a:r>
              <a:rPr lang="en-US" sz="3400" dirty="0">
                <a:latin typeface="Baskerville Old Face" panose="02020602080505020303" pitchFamily="18" charset="0"/>
                <a:cs typeface="Times New Roman" pitchFamily="18" charset="0"/>
              </a:rPr>
              <a:t>(</a:t>
            </a:r>
            <a:r>
              <a:rPr lang="en-US" sz="3400" dirty="0" err="1">
                <a:latin typeface="Times New Roman" panose="02020603050405020304" pitchFamily="18" charset="0"/>
                <a:cs typeface="Times New Roman" panose="02020603050405020304" pitchFamily="18" charset="0"/>
              </a:rPr>
              <a:t>contd</a:t>
            </a:r>
            <a:r>
              <a:rPr lang="en-US" sz="3400" dirty="0">
                <a:latin typeface="Baskerville Old Face" panose="02020602080505020303" pitchFamily="18" charset="0"/>
                <a:cs typeface="Times New Roman" pitchFamily="18" charset="0"/>
              </a:rPr>
              <a:t>,.)</a:t>
            </a:r>
            <a:endParaRPr lang="en-US" sz="3400" b="1" dirty="0">
              <a:solidFill>
                <a:schemeClr val="tx1"/>
              </a:solidFill>
              <a:latin typeface="Baskerville Old Face" panose="02020602080505020303" pitchFamily="18" charset="0"/>
              <a:cs typeface="Times New Roman" pitchFamily="18" charset="0"/>
            </a:endParaRPr>
          </a:p>
        </p:txBody>
      </p:sp>
      <p:sp>
        <p:nvSpPr>
          <p:cNvPr id="6" name="Rectangle 5">
            <a:extLst>
              <a:ext uri="{FF2B5EF4-FFF2-40B4-BE49-F238E27FC236}">
                <a16:creationId xmlns:a16="http://schemas.microsoft.com/office/drawing/2014/main" id="{097925A4-364A-454A-8F22-5B38CE419B79}"/>
              </a:ext>
            </a:extLst>
          </p:cNvPr>
          <p:cNvSpPr/>
          <p:nvPr/>
        </p:nvSpPr>
        <p:spPr>
          <a:xfrm>
            <a:off x="571501" y="1208442"/>
            <a:ext cx="10958512" cy="4524315"/>
          </a:xfrm>
          <a:prstGeom prst="rect">
            <a:avLst/>
          </a:prstGeom>
        </p:spPr>
        <p:txBody>
          <a:bodyPr wrap="square">
            <a:spAutoFit/>
          </a:bodyPr>
          <a:lstStyle/>
          <a:p>
            <a:pPr algn="just"/>
            <a:r>
              <a:rPr lang="en-IN" sz="2400" dirty="0"/>
              <a:t>[4] </a:t>
            </a:r>
            <a:r>
              <a:rPr lang="en-IN" sz="2400" dirty="0" err="1"/>
              <a:t>Moupojou</a:t>
            </a:r>
            <a:r>
              <a:rPr lang="en-IN" sz="2400" dirty="0"/>
              <a:t>, E., et al. (2023). </a:t>
            </a:r>
            <a:r>
              <a:rPr lang="en-IN" sz="2400" i="1" dirty="0" err="1"/>
              <a:t>FieldPlant</a:t>
            </a:r>
            <a:r>
              <a:rPr lang="en-IN" sz="2400" i="1" dirty="0"/>
              <a:t>: A Dataset of Field Plant Images for Plant Disease Detection and Classification With Deep Learning</a:t>
            </a:r>
            <a:r>
              <a:rPr lang="en-IN" sz="2400" dirty="0"/>
              <a:t>. IEEE Access, 11, 35398-35410. </a:t>
            </a:r>
            <a:r>
              <a:rPr lang="en-IN" sz="2400" dirty="0" err="1"/>
              <a:t>doi</a:t>
            </a:r>
            <a:r>
              <a:rPr lang="en-IN" sz="2400" dirty="0"/>
              <a:t>: 10.1109/ACCESS.2023.3263042.</a:t>
            </a:r>
          </a:p>
          <a:p>
            <a:pPr algn="just"/>
            <a:endParaRPr lang="en-IN" sz="2400" dirty="0"/>
          </a:p>
          <a:p>
            <a:pPr algn="just"/>
            <a:r>
              <a:rPr lang="en-IN" sz="2400" dirty="0"/>
              <a:t>[5] </a:t>
            </a:r>
            <a:r>
              <a:rPr lang="en-IN" sz="2400" dirty="0" err="1"/>
              <a:t>Hosny</a:t>
            </a:r>
            <a:r>
              <a:rPr lang="en-IN" sz="2400" dirty="0"/>
              <a:t>, K. M., El-Hady, W. M., </a:t>
            </a:r>
            <a:r>
              <a:rPr lang="en-IN" sz="2400" dirty="0" err="1"/>
              <a:t>Samy</a:t>
            </a:r>
            <a:r>
              <a:rPr lang="en-IN" sz="2400" dirty="0"/>
              <a:t>, F. M., </a:t>
            </a:r>
            <a:r>
              <a:rPr lang="en-IN" sz="2400" dirty="0" err="1"/>
              <a:t>Vrochidou</a:t>
            </a:r>
            <a:r>
              <a:rPr lang="en-IN" sz="2400" dirty="0"/>
              <a:t>, E., &amp; </a:t>
            </a:r>
            <a:r>
              <a:rPr lang="en-IN" sz="2400" dirty="0" err="1"/>
              <a:t>Papakostas</a:t>
            </a:r>
            <a:r>
              <a:rPr lang="en-IN" sz="2400" dirty="0"/>
              <a:t>, G. A. (2023). </a:t>
            </a:r>
            <a:r>
              <a:rPr lang="en-IN" sz="2400" i="1" dirty="0"/>
              <a:t>Multi-Class Classification of Plant Leaf Diseases Using Feature Fusion of Deep Convolutional Neural Network and Local Binary Pattern</a:t>
            </a:r>
            <a:r>
              <a:rPr lang="en-IN" sz="2400" dirty="0"/>
              <a:t>. IEEE Access, 11, 62307-62317. </a:t>
            </a:r>
            <a:r>
              <a:rPr lang="en-IN" sz="2400" dirty="0" err="1"/>
              <a:t>doi</a:t>
            </a:r>
            <a:r>
              <a:rPr lang="en-IN" sz="2400" dirty="0"/>
              <a:t>: 10.1109/ACCESS.2023.3286730.</a:t>
            </a:r>
          </a:p>
          <a:p>
            <a:pPr algn="just"/>
            <a:endParaRPr lang="en-IN" sz="2400" dirty="0"/>
          </a:p>
          <a:p>
            <a:pPr algn="just"/>
            <a:r>
              <a:rPr lang="en-IN" sz="2400" dirty="0"/>
              <a:t>[6] Joseph, D. S., </a:t>
            </a:r>
            <a:r>
              <a:rPr lang="en-IN" sz="2400" dirty="0" err="1"/>
              <a:t>Pawar</a:t>
            </a:r>
            <a:r>
              <a:rPr lang="en-IN" sz="2400" dirty="0"/>
              <a:t>, P. M., &amp; </a:t>
            </a:r>
            <a:r>
              <a:rPr lang="en-IN" sz="2400" dirty="0" err="1"/>
              <a:t>Chakradeo</a:t>
            </a:r>
            <a:r>
              <a:rPr lang="en-IN" sz="2400" dirty="0"/>
              <a:t>, K. (2024). </a:t>
            </a:r>
            <a:r>
              <a:rPr lang="en-IN" sz="2400" i="1" dirty="0"/>
              <a:t>Real-Time Plant Disease Dataset Development and Detection of Plant Disease Using Deep Learning</a:t>
            </a:r>
            <a:r>
              <a:rPr lang="en-IN" sz="2400" dirty="0"/>
              <a:t>. IEEE Access, 12, 16310-16333. </a:t>
            </a:r>
            <a:r>
              <a:rPr lang="en-IN" sz="2400" dirty="0" err="1"/>
              <a:t>doi</a:t>
            </a:r>
            <a:r>
              <a:rPr lang="en-IN" sz="2400" dirty="0"/>
              <a:t>: 10.1109/ACCESS.2024.3358333.</a:t>
            </a:r>
          </a:p>
        </p:txBody>
      </p:sp>
    </p:spTree>
    <p:extLst>
      <p:ext uri="{BB962C8B-B14F-4D97-AF65-F5344CB8AC3E}">
        <p14:creationId xmlns:p14="http://schemas.microsoft.com/office/powerpoint/2010/main" val="551855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CC25EE42-B3D5-AD1E-48BE-54CEFF2E3D79}"/>
              </a:ext>
            </a:extLst>
          </p:cNvPr>
          <p:cNvSpPr>
            <a:spLocks noGrp="1"/>
          </p:cNvSpPr>
          <p:nvPr>
            <p:ph type="title"/>
          </p:nvPr>
        </p:nvSpPr>
        <p:spPr>
          <a:xfrm>
            <a:off x="3941630" y="2875216"/>
            <a:ext cx="10479088" cy="2587625"/>
          </a:xfrm>
        </p:spPr>
        <p:txBody>
          <a:bodyPr/>
          <a:lstStyle/>
          <a:p>
            <a:r>
              <a:rPr lang="en-US" dirty="0"/>
              <a:t>Thank you</a:t>
            </a:r>
          </a:p>
        </p:txBody>
      </p:sp>
    </p:spTree>
    <p:extLst>
      <p:ext uri="{BB962C8B-B14F-4D97-AF65-F5344CB8AC3E}">
        <p14:creationId xmlns:p14="http://schemas.microsoft.com/office/powerpoint/2010/main" val="198843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a:t>
            </a:fld>
            <a:endParaRPr lang="en-US" dirty="0"/>
          </a:p>
        </p:txBody>
      </p:sp>
      <p:sp>
        <p:nvSpPr>
          <p:cNvPr id="9" name="Title 1">
            <a:extLst>
              <a:ext uri="{FF2B5EF4-FFF2-40B4-BE49-F238E27FC236}">
                <a16:creationId xmlns:a16="http://schemas.microsoft.com/office/drawing/2014/main" id="{270EF231-549C-4188-8CE5-F888FB9D0988}"/>
              </a:ext>
            </a:extLst>
          </p:cNvPr>
          <p:cNvSpPr>
            <a:spLocks noGrp="1"/>
          </p:cNvSpPr>
          <p:nvPr>
            <p:ph type="title"/>
          </p:nvPr>
        </p:nvSpPr>
        <p:spPr>
          <a:xfrm>
            <a:off x="4545106" y="72868"/>
            <a:ext cx="2837329" cy="584357"/>
          </a:xfrm>
        </p:spPr>
        <p:txBody>
          <a:bodyPr/>
          <a:lstStyle/>
          <a:p>
            <a:r>
              <a:rPr lang="en-IN" sz="3600" b="1" dirty="0">
                <a:latin typeface="Baskerville Old Face" panose="02020602080505020303" pitchFamily="18" charset="0"/>
              </a:rPr>
              <a:t>ABSTRACT</a:t>
            </a:r>
          </a:p>
        </p:txBody>
      </p:sp>
      <p:sp>
        <p:nvSpPr>
          <p:cNvPr id="12" name="Rectangle 11">
            <a:extLst>
              <a:ext uri="{FF2B5EF4-FFF2-40B4-BE49-F238E27FC236}">
                <a16:creationId xmlns:a16="http://schemas.microsoft.com/office/drawing/2014/main" id="{C1969380-2FD3-4F16-B3F2-98321AB33B3E}"/>
              </a:ext>
            </a:extLst>
          </p:cNvPr>
          <p:cNvSpPr/>
          <p:nvPr/>
        </p:nvSpPr>
        <p:spPr>
          <a:xfrm>
            <a:off x="442912" y="1000929"/>
            <a:ext cx="11318287" cy="4524315"/>
          </a:xfrm>
          <a:prstGeom prst="rect">
            <a:avLst/>
          </a:prstGeom>
        </p:spPr>
        <p:txBody>
          <a:bodyPr wrap="square">
            <a:spAutoFit/>
          </a:bodyPr>
          <a:lstStyle/>
          <a:p>
            <a:pPr marL="571500" indent="-5715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Smart Farming Assistant integrates AI, ML, and real-time agricultural data to provide predictive insights. </a:t>
            </a:r>
          </a:p>
          <a:p>
            <a:pPr marL="571500" indent="-5715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It uses algorithms like Random Forest, SVM, and Gradient Boosting to analyze weather, soil, and crop health data. </a:t>
            </a:r>
          </a:p>
          <a:p>
            <a:pPr marL="571500" indent="-5715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system offers crop recommendations, yield forecasts, and disease detection through a cloud-based web platform, aiding farmers in informed decision-making.</a:t>
            </a:r>
          </a:p>
        </p:txBody>
      </p:sp>
    </p:spTree>
    <p:extLst>
      <p:ext uri="{BB962C8B-B14F-4D97-AF65-F5344CB8AC3E}">
        <p14:creationId xmlns:p14="http://schemas.microsoft.com/office/powerpoint/2010/main" val="368847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
        <p:nvSpPr>
          <p:cNvPr id="14" name="Rectangle 13">
            <a:extLst>
              <a:ext uri="{FF2B5EF4-FFF2-40B4-BE49-F238E27FC236}">
                <a16:creationId xmlns:a16="http://schemas.microsoft.com/office/drawing/2014/main" id="{11601949-C588-4D33-926F-8A151478B226}"/>
              </a:ext>
            </a:extLst>
          </p:cNvPr>
          <p:cNvSpPr/>
          <p:nvPr/>
        </p:nvSpPr>
        <p:spPr>
          <a:xfrm>
            <a:off x="1042988" y="1121927"/>
            <a:ext cx="10058400" cy="3970318"/>
          </a:xfrm>
          <a:prstGeom prst="rect">
            <a:avLst/>
          </a:prstGeom>
        </p:spPr>
        <p:txBody>
          <a:bodyPr wrap="square">
            <a:spAutoFit/>
          </a:bodyPr>
          <a:lstStyle/>
          <a:p>
            <a:pPr marL="571500" indent="-5715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Traditional farming methods lack predictive capabilities, making it difficult for farmers to forecast yields, detect diseases early, and optimize crop selection. </a:t>
            </a:r>
          </a:p>
          <a:p>
            <a:pPr marL="571500" indent="-5715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Without AI-driven insights, agricultural productivity remains inconsistent and resource-intensive.</a:t>
            </a:r>
          </a:p>
        </p:txBody>
      </p:sp>
      <p:sp>
        <p:nvSpPr>
          <p:cNvPr id="15" name="Title 1">
            <a:extLst>
              <a:ext uri="{FF2B5EF4-FFF2-40B4-BE49-F238E27FC236}">
                <a16:creationId xmlns:a16="http://schemas.microsoft.com/office/drawing/2014/main" id="{937666E6-A954-4166-9D7C-13BEDF0C9BBE}"/>
              </a:ext>
            </a:extLst>
          </p:cNvPr>
          <p:cNvSpPr>
            <a:spLocks noGrp="1"/>
          </p:cNvSpPr>
          <p:nvPr>
            <p:ph type="title"/>
          </p:nvPr>
        </p:nvSpPr>
        <p:spPr>
          <a:xfrm>
            <a:off x="3071814" y="72868"/>
            <a:ext cx="5657849" cy="584357"/>
          </a:xfrm>
        </p:spPr>
        <p:txBody>
          <a:bodyPr/>
          <a:lstStyle/>
          <a:p>
            <a:r>
              <a:rPr lang="en-IN" sz="3400" b="1" dirty="0">
                <a:latin typeface="Baskerville Old Face" panose="02020602080505020303" pitchFamily="18" charset="0"/>
              </a:rPr>
              <a:t>PROBLEM STATEMENT</a:t>
            </a:r>
          </a:p>
        </p:txBody>
      </p:sp>
    </p:spTree>
    <p:extLst>
      <p:ext uri="{BB962C8B-B14F-4D97-AF65-F5344CB8AC3E}">
        <p14:creationId xmlns:p14="http://schemas.microsoft.com/office/powerpoint/2010/main" val="8977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7D930E-9FE8-F230-9BDF-13B152862EB4}"/>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5</a:t>
            </a:fld>
            <a:endParaRPr lang="en-US" dirty="0"/>
          </a:p>
        </p:txBody>
      </p:sp>
      <p:sp>
        <p:nvSpPr>
          <p:cNvPr id="12" name="Rectangle 11">
            <a:extLst>
              <a:ext uri="{FF2B5EF4-FFF2-40B4-BE49-F238E27FC236}">
                <a16:creationId xmlns:a16="http://schemas.microsoft.com/office/drawing/2014/main" id="{6E6842F8-1C95-4C1F-90E1-CE6AA0E00EFB}"/>
              </a:ext>
            </a:extLst>
          </p:cNvPr>
          <p:cNvSpPr/>
          <p:nvPr/>
        </p:nvSpPr>
        <p:spPr>
          <a:xfrm>
            <a:off x="2666999" y="428274"/>
            <a:ext cx="7239000" cy="615553"/>
          </a:xfrm>
          <a:prstGeom prst="rect">
            <a:avLst/>
          </a:prstGeom>
        </p:spPr>
        <p:txBody>
          <a:bodyPr wrap="square">
            <a:spAutoFit/>
          </a:bodyPr>
          <a:lstStyle/>
          <a:p>
            <a:pPr algn="ctr"/>
            <a:r>
              <a:rPr lang="en-US" sz="3400" b="1" dirty="0">
                <a:latin typeface="Baskerville Old Face" panose="02020602080505020303" pitchFamily="18" charset="0"/>
                <a:cs typeface="Times New Roman" pitchFamily="18" charset="0"/>
              </a:rPr>
              <a:t>LITERATURE SURVEY</a:t>
            </a:r>
            <a:endParaRPr lang="en-US" sz="3400" dirty="0">
              <a:latin typeface="Baskerville Old Face" panose="02020602080505020303" pitchFamily="18" charset="0"/>
            </a:endParaRPr>
          </a:p>
        </p:txBody>
      </p:sp>
      <p:graphicFrame>
        <p:nvGraphicFramePr>
          <p:cNvPr id="13" name="Table 12">
            <a:extLst>
              <a:ext uri="{FF2B5EF4-FFF2-40B4-BE49-F238E27FC236}">
                <a16:creationId xmlns:a16="http://schemas.microsoft.com/office/drawing/2014/main" id="{AAC0D1C5-32C9-4DE9-BD35-1DEE384A1502}"/>
              </a:ext>
            </a:extLst>
          </p:cNvPr>
          <p:cNvGraphicFramePr>
            <a:graphicFrameLocks noGrp="1"/>
          </p:cNvGraphicFramePr>
          <p:nvPr>
            <p:extLst>
              <p:ext uri="{D42A27DB-BD31-4B8C-83A1-F6EECF244321}">
                <p14:modId xmlns:p14="http://schemas.microsoft.com/office/powerpoint/2010/main" val="193195137"/>
              </p:ext>
            </p:extLst>
          </p:nvPr>
        </p:nvGraphicFramePr>
        <p:xfrm>
          <a:off x="1904999" y="1418875"/>
          <a:ext cx="9196389" cy="5271348"/>
        </p:xfrm>
        <a:graphic>
          <a:graphicData uri="http://schemas.openxmlformats.org/drawingml/2006/table">
            <a:tbl>
              <a:tblPr firstRow="1" bandRow="1">
                <a:tableStyleId>{5940675A-B579-460E-94D1-54222C63F5DA}</a:tableStyleId>
              </a:tblPr>
              <a:tblGrid>
                <a:gridCol w="1672071">
                  <a:extLst>
                    <a:ext uri="{9D8B030D-6E8A-4147-A177-3AD203B41FA5}">
                      <a16:colId xmlns:a16="http://schemas.microsoft.com/office/drawing/2014/main" val="20000"/>
                    </a:ext>
                  </a:extLst>
                </a:gridCol>
                <a:gridCol w="2257295">
                  <a:extLst>
                    <a:ext uri="{9D8B030D-6E8A-4147-A177-3AD203B41FA5}">
                      <a16:colId xmlns:a16="http://schemas.microsoft.com/office/drawing/2014/main" val="20001"/>
                    </a:ext>
                  </a:extLst>
                </a:gridCol>
                <a:gridCol w="2055463">
                  <a:extLst>
                    <a:ext uri="{9D8B030D-6E8A-4147-A177-3AD203B41FA5}">
                      <a16:colId xmlns:a16="http://schemas.microsoft.com/office/drawing/2014/main" val="20002"/>
                    </a:ext>
                  </a:extLst>
                </a:gridCol>
                <a:gridCol w="3211560">
                  <a:extLst>
                    <a:ext uri="{9D8B030D-6E8A-4147-A177-3AD203B41FA5}">
                      <a16:colId xmlns:a16="http://schemas.microsoft.com/office/drawing/2014/main" val="20003"/>
                    </a:ext>
                  </a:extLst>
                </a:gridCol>
              </a:tblGrid>
              <a:tr h="75687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i="0" dirty="0">
                          <a:latin typeface="Times New Roman" pitchFamily="18" charset="0"/>
                          <a:cs typeface="Times New Roman" pitchFamily="18" charset="0"/>
                        </a:rPr>
                        <a:t>AUTHOR</a:t>
                      </a:r>
                      <a:r>
                        <a:rPr lang="en-US" sz="1600" b="1" i="0" baseline="0" dirty="0">
                          <a:latin typeface="Times New Roman" pitchFamily="18" charset="0"/>
                          <a:cs typeface="Times New Roman" pitchFamily="18" charset="0"/>
                        </a:rPr>
                        <a:t> ,YEAR</a:t>
                      </a:r>
                      <a:endParaRPr lang="en-US" sz="1600" b="1" i="0" dirty="0">
                        <a:solidFill>
                          <a:schemeClr val="tx1"/>
                        </a:solidFill>
                        <a:latin typeface="Times New Roman" pitchFamily="18" charset="0"/>
                        <a:cs typeface="Times New Roman" pitchFamily="18" charset="0"/>
                      </a:endParaRPr>
                    </a:p>
                    <a:p>
                      <a:pPr algn="just"/>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US" sz="1600" b="1" i="0" dirty="0">
                          <a:latin typeface="Times New Roman" pitchFamily="18" charset="0"/>
                          <a:cs typeface="Times New Roman" pitchFamily="18" charset="0"/>
                        </a:rPr>
                        <a:t>TITLE</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CONCEPT</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PROS</a:t>
                      </a:r>
                      <a:r>
                        <a:rPr lang="en-IN" sz="1600" b="1" i="0" baseline="0" dirty="0">
                          <a:solidFill>
                            <a:schemeClr val="tx1"/>
                          </a:solidFill>
                          <a:latin typeface="Times New Roman" pitchFamily="18" charset="0"/>
                          <a:cs typeface="Times New Roman" pitchFamily="18" charset="0"/>
                        </a:rPr>
                        <a:t> AND CONS</a:t>
                      </a:r>
                      <a:endParaRPr lang="en-US" sz="1600" b="1" i="0" dirty="0">
                        <a:solidFill>
                          <a:schemeClr val="tx1"/>
                        </a:solidFill>
                        <a:latin typeface="Times New Roman" pitchFamily="18" charset="0"/>
                        <a:cs typeface="Times New Roman" pitchFamily="18" charset="0"/>
                      </a:endParaRPr>
                    </a:p>
                  </a:txBody>
                  <a:tcPr marL="89746" marR="89746" marT="44874" marB="44874"/>
                </a:tc>
                <a:extLst>
                  <a:ext uri="{0D108BD9-81ED-4DB2-BD59-A6C34878D82A}">
                    <a16:rowId xmlns:a16="http://schemas.microsoft.com/office/drawing/2014/main" val="10000"/>
                  </a:ext>
                </a:extLst>
              </a:tr>
              <a:tr h="2159103">
                <a:tc>
                  <a:txBody>
                    <a:bodyPr/>
                    <a:lstStyle/>
                    <a:p>
                      <a:r>
                        <a:rPr lang="en-IN" sz="2000" dirty="0" err="1"/>
                        <a:t>Reyana</a:t>
                      </a:r>
                      <a:r>
                        <a:rPr lang="en-IN" sz="2000" dirty="0"/>
                        <a:t> et al.</a:t>
                      </a:r>
                      <a:r>
                        <a:rPr lang="en-IN" sz="2000" dirty="0">
                          <a:latin typeface="Times New Roman" panose="02020603050405020304" pitchFamily="18" charset="0"/>
                          <a:cs typeface="Times New Roman" panose="02020603050405020304" pitchFamily="18" charset="0"/>
                        </a:rPr>
                        <a:t>., 2023</a:t>
                      </a:r>
                    </a:p>
                  </a:txBody>
                  <a:tcPr anchor="ctr"/>
                </a:tc>
                <a:tc>
                  <a:txBody>
                    <a:bodyPr/>
                    <a:lstStyle/>
                    <a:p>
                      <a:r>
                        <a:rPr lang="en-US" sz="2000" dirty="0"/>
                        <a:t>Accelerating Crop Yield: </a:t>
                      </a:r>
                      <a:r>
                        <a:rPr lang="en-US" sz="2000" dirty="0" err="1"/>
                        <a:t>Multisensor</a:t>
                      </a:r>
                      <a:r>
                        <a:rPr lang="en-US" sz="2000" dirty="0"/>
                        <a:t> Data Fusion and Machine Learning for Agriculture Text Classification</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a:t>Uses </a:t>
                      </a:r>
                      <a:r>
                        <a:rPr lang="en-US" sz="2000" dirty="0" err="1"/>
                        <a:t>multisensor</a:t>
                      </a:r>
                      <a:r>
                        <a:rPr lang="en-US" sz="2000" dirty="0"/>
                        <a:t> data and machine learning to classify agricultural texts and recommend crops.</a:t>
                      </a:r>
                      <a:endParaRPr lang="en-IN"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a:latin typeface="Times New Roman" panose="02020603050405020304" pitchFamily="18" charset="0"/>
                          <a:cs typeface="Times New Roman" panose="02020603050405020304" pitchFamily="18" charset="0"/>
                        </a:rPr>
                        <a:t>Pros: Strong performance on various NLP tasks, contextualized embeddings. Cons: Computationally intensive, fine-tuning required.</a:t>
                      </a:r>
                    </a:p>
                  </a:txBody>
                  <a:tcPr anchor="ctr"/>
                </a:tc>
                <a:extLst>
                  <a:ext uri="{0D108BD9-81ED-4DB2-BD59-A6C34878D82A}">
                    <a16:rowId xmlns:a16="http://schemas.microsoft.com/office/drawing/2014/main" val="10001"/>
                  </a:ext>
                </a:extLst>
              </a:tr>
              <a:tr h="2050572">
                <a:tc>
                  <a:txBody>
                    <a:bodyPr/>
                    <a:lstStyle/>
                    <a:p>
                      <a:r>
                        <a:rPr lang="en-IN" sz="2000" dirty="0"/>
                        <a:t>R. Gupta et a</a:t>
                      </a:r>
                      <a:r>
                        <a:rPr lang="en-IN" sz="2000" dirty="0">
                          <a:latin typeface="Times New Roman" panose="02020603050405020304" pitchFamily="18" charset="0"/>
                          <a:cs typeface="Times New Roman" panose="02020603050405020304" pitchFamily="18" charset="0"/>
                        </a:rPr>
                        <a:t>., 2021</a:t>
                      </a:r>
                    </a:p>
                  </a:txBody>
                  <a:tcPr anchor="ctr"/>
                </a:tc>
                <a:tc>
                  <a:txBody>
                    <a:bodyPr/>
                    <a:lstStyle/>
                    <a:p>
                      <a:r>
                        <a:rPr lang="en-US" sz="2000" dirty="0"/>
                        <a:t>WB-CPI: Weather-Based Crop Prediction in India Using Big Data Analytics</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sz="2000" dirty="0"/>
                        <a:t>Analyzes weather data (rainfall, temperature, humidity) using MapReduce and K-means for crop prediction.</a:t>
                      </a:r>
                      <a:endParaRPr lang="en-US" sz="2000" dirty="0">
                        <a:latin typeface="Times New Roman" panose="02020603050405020304" pitchFamily="18" charset="0"/>
                        <a:cs typeface="Times New Roman" panose="02020603050405020304" pitchFamily="18" charset="0"/>
                      </a:endParaRPr>
                    </a:p>
                  </a:txBody>
                  <a:tcPr anchor="ctr"/>
                </a:tc>
                <a:tc>
                  <a:txBody>
                    <a:bodyPr/>
                    <a:lstStyle/>
                    <a:p>
                      <a:r>
                        <a:rPr lang="en-US" b="1" dirty="0"/>
                        <a:t>Pros:</a:t>
                      </a:r>
                      <a:r>
                        <a:rPr lang="en-US" dirty="0"/>
                        <a:t> Efficient for large-scale data analysis. </a:t>
                      </a:r>
                      <a:r>
                        <a:rPr lang="en-US" b="1" dirty="0"/>
                        <a:t>Cons:</a:t>
                      </a:r>
                      <a:r>
                        <a:rPr lang="en-US" dirty="0"/>
                        <a:t> Performance depends on accurate weather forecasting.</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86998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7C1BE8-69E5-43F0-A299-01B2B45BCE35}"/>
              </a:ext>
            </a:extLst>
          </p:cNvPr>
          <p:cNvSpPr/>
          <p:nvPr/>
        </p:nvSpPr>
        <p:spPr>
          <a:xfrm>
            <a:off x="1638299" y="495300"/>
            <a:ext cx="8610600" cy="615553"/>
          </a:xfrm>
          <a:prstGeom prst="rect">
            <a:avLst/>
          </a:prstGeom>
        </p:spPr>
        <p:txBody>
          <a:bodyPr wrap="square">
            <a:spAutoFit/>
          </a:bodyPr>
          <a:lstStyle/>
          <a:p>
            <a:pPr algn="ctr"/>
            <a:r>
              <a:rPr lang="en-US" sz="3400" b="1" dirty="0">
                <a:latin typeface="Baskerville Old Face" panose="02020602080505020303" pitchFamily="18" charset="0"/>
                <a:cs typeface="Times New Roman" pitchFamily="18" charset="0"/>
              </a:rPr>
              <a:t>  LITERATURE SURVEY (</a:t>
            </a:r>
            <a:r>
              <a:rPr lang="en-US" sz="3400" b="1" dirty="0" err="1">
                <a:latin typeface="Baskerville Old Face" panose="02020602080505020303" pitchFamily="18" charset="0"/>
                <a:cs typeface="Times New Roman" pitchFamily="18" charset="0"/>
              </a:rPr>
              <a:t>contd</a:t>
            </a:r>
            <a:r>
              <a:rPr lang="en-US" sz="3400" b="1" dirty="0">
                <a:latin typeface="Baskerville Old Face" panose="02020602080505020303" pitchFamily="18" charset="0"/>
                <a:cs typeface="Times New Roman" pitchFamily="18" charset="0"/>
              </a:rPr>
              <a:t>,.)</a:t>
            </a:r>
            <a:endParaRPr lang="en-US" sz="3400" dirty="0">
              <a:latin typeface="Baskerville Old Face" panose="02020602080505020303" pitchFamily="18" charset="0"/>
            </a:endParaRPr>
          </a:p>
        </p:txBody>
      </p:sp>
      <p:graphicFrame>
        <p:nvGraphicFramePr>
          <p:cNvPr id="13" name="Table 12">
            <a:extLst>
              <a:ext uri="{FF2B5EF4-FFF2-40B4-BE49-F238E27FC236}">
                <a16:creationId xmlns:a16="http://schemas.microsoft.com/office/drawing/2014/main" id="{B3D2F19A-0461-4D5D-B57D-C96DDEBBBD60}"/>
              </a:ext>
            </a:extLst>
          </p:cNvPr>
          <p:cNvGraphicFramePr>
            <a:graphicFrameLocks noGrp="1"/>
          </p:cNvGraphicFramePr>
          <p:nvPr>
            <p:extLst>
              <p:ext uri="{D42A27DB-BD31-4B8C-83A1-F6EECF244321}">
                <p14:modId xmlns:p14="http://schemas.microsoft.com/office/powerpoint/2010/main" val="3395608019"/>
              </p:ext>
            </p:extLst>
          </p:nvPr>
        </p:nvGraphicFramePr>
        <p:xfrm>
          <a:off x="600076" y="1511300"/>
          <a:ext cx="10987088" cy="4456403"/>
        </p:xfrm>
        <a:graphic>
          <a:graphicData uri="http://schemas.openxmlformats.org/drawingml/2006/table">
            <a:tbl>
              <a:tblPr firstRow="1" bandRow="1">
                <a:tableStyleId>{5940675A-B579-460E-94D1-54222C63F5DA}</a:tableStyleId>
              </a:tblPr>
              <a:tblGrid>
                <a:gridCol w="1727262">
                  <a:extLst>
                    <a:ext uri="{9D8B030D-6E8A-4147-A177-3AD203B41FA5}">
                      <a16:colId xmlns:a16="http://schemas.microsoft.com/office/drawing/2014/main" val="20000"/>
                    </a:ext>
                  </a:extLst>
                </a:gridCol>
                <a:gridCol w="2967220">
                  <a:extLst>
                    <a:ext uri="{9D8B030D-6E8A-4147-A177-3AD203B41FA5}">
                      <a16:colId xmlns:a16="http://schemas.microsoft.com/office/drawing/2014/main" val="20001"/>
                    </a:ext>
                  </a:extLst>
                </a:gridCol>
                <a:gridCol w="2455698">
                  <a:extLst>
                    <a:ext uri="{9D8B030D-6E8A-4147-A177-3AD203B41FA5}">
                      <a16:colId xmlns:a16="http://schemas.microsoft.com/office/drawing/2014/main" val="20002"/>
                    </a:ext>
                  </a:extLst>
                </a:gridCol>
                <a:gridCol w="3836908">
                  <a:extLst>
                    <a:ext uri="{9D8B030D-6E8A-4147-A177-3AD203B41FA5}">
                      <a16:colId xmlns:a16="http://schemas.microsoft.com/office/drawing/2014/main" val="20003"/>
                    </a:ext>
                  </a:extLst>
                </a:gridCol>
              </a:tblGrid>
              <a:tr h="6604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i="0" dirty="0">
                          <a:latin typeface="Times New Roman" pitchFamily="18" charset="0"/>
                          <a:cs typeface="Times New Roman" pitchFamily="18" charset="0"/>
                        </a:rPr>
                        <a:t>AUTHOR</a:t>
                      </a:r>
                      <a:r>
                        <a:rPr lang="en-US" sz="1600" b="1" i="0" baseline="0" dirty="0">
                          <a:latin typeface="Times New Roman" pitchFamily="18" charset="0"/>
                          <a:cs typeface="Times New Roman" pitchFamily="18" charset="0"/>
                        </a:rPr>
                        <a:t> ,YEAR</a:t>
                      </a:r>
                      <a:endParaRPr lang="en-US" sz="1600" b="1" i="0" dirty="0">
                        <a:solidFill>
                          <a:schemeClr val="tx1"/>
                        </a:solidFill>
                        <a:latin typeface="Times New Roman" pitchFamily="18" charset="0"/>
                        <a:cs typeface="Times New Roman" pitchFamily="18" charset="0"/>
                      </a:endParaRPr>
                    </a:p>
                    <a:p>
                      <a:pPr algn="just"/>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US" sz="1600" b="1" i="0" dirty="0">
                          <a:latin typeface="Times New Roman" pitchFamily="18" charset="0"/>
                          <a:cs typeface="Times New Roman" pitchFamily="18" charset="0"/>
                        </a:rPr>
                        <a:t>TITLE</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CONCEPT</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PROS</a:t>
                      </a:r>
                      <a:r>
                        <a:rPr lang="en-IN" sz="1600" b="1" i="0" baseline="0" dirty="0">
                          <a:solidFill>
                            <a:schemeClr val="tx1"/>
                          </a:solidFill>
                          <a:latin typeface="Times New Roman" pitchFamily="18" charset="0"/>
                          <a:cs typeface="Times New Roman" pitchFamily="18" charset="0"/>
                        </a:rPr>
                        <a:t> AND CONS</a:t>
                      </a:r>
                      <a:endParaRPr lang="en-US" sz="1600" b="1" i="0" dirty="0">
                        <a:solidFill>
                          <a:schemeClr val="tx1"/>
                        </a:solidFill>
                        <a:latin typeface="Times New Roman" pitchFamily="18" charset="0"/>
                        <a:cs typeface="Times New Roman" pitchFamily="18" charset="0"/>
                      </a:endParaRPr>
                    </a:p>
                  </a:txBody>
                  <a:tcPr marL="89746" marR="89746" marT="44874" marB="44874"/>
                </a:tc>
                <a:extLst>
                  <a:ext uri="{0D108BD9-81ED-4DB2-BD59-A6C34878D82A}">
                    <a16:rowId xmlns:a16="http://schemas.microsoft.com/office/drawing/2014/main" val="10000"/>
                  </a:ext>
                </a:extLst>
              </a:tr>
              <a:tr h="1903697">
                <a:tc>
                  <a:txBody>
                    <a:bodyPr/>
                    <a:lstStyle/>
                    <a:p>
                      <a:r>
                        <a:rPr lang="en-IN" sz="2000" dirty="0" err="1"/>
                        <a:t>Tussupov</a:t>
                      </a:r>
                      <a:r>
                        <a:rPr lang="en-IN" sz="2000" dirty="0"/>
                        <a:t> et al.,2024</a:t>
                      </a:r>
                      <a:endParaRPr lang="en-IN" sz="2000" dirty="0">
                        <a:latin typeface="Times New Roman" panose="02020603050405020304" pitchFamily="18" charset="0"/>
                        <a:cs typeface="Times New Roman" panose="02020603050405020304" pitchFamily="18" charset="0"/>
                      </a:endParaRPr>
                    </a:p>
                  </a:txBody>
                  <a:tcPr anchor="ctr"/>
                </a:tc>
                <a:tc>
                  <a:txBody>
                    <a:bodyPr/>
                    <a:lstStyle/>
                    <a:p>
                      <a:r>
                        <a:rPr lang="en-US" dirty="0"/>
                        <a:t>Analysis of Formal Concepts for Verification of Pests and Diseases of Crops Using Machine Learning Methods</a:t>
                      </a:r>
                    </a:p>
                  </a:txBody>
                  <a:tcPr anchor="ctr"/>
                </a:tc>
                <a:tc>
                  <a:txBody>
                    <a:bodyPr/>
                    <a:lstStyle/>
                    <a:p>
                      <a:r>
                        <a:rPr lang="en-US" dirty="0"/>
                        <a:t>Uses spectral brightness coefficients and ML models like </a:t>
                      </a:r>
                      <a:r>
                        <a:rPr lang="en-US" dirty="0" err="1"/>
                        <a:t>XGBoost</a:t>
                      </a:r>
                      <a:r>
                        <a:rPr lang="en-US" dirty="0"/>
                        <a:t> and CNN to classify pest-infected crops.</a:t>
                      </a:r>
                    </a:p>
                  </a:txBody>
                  <a:tcPr anchor="ctr"/>
                </a:tc>
                <a:tc>
                  <a:txBody>
                    <a:bodyPr/>
                    <a:lstStyle/>
                    <a:p>
                      <a:r>
                        <a:rPr lang="en-US" b="1" dirty="0"/>
                        <a:t>Pros:</a:t>
                      </a:r>
                      <a:r>
                        <a:rPr lang="en-US" dirty="0"/>
                        <a:t> Helps early pest detection. </a:t>
                      </a:r>
                      <a:r>
                        <a:rPr lang="en-US" b="1" dirty="0"/>
                        <a:t>Cons:</a:t>
                      </a:r>
                      <a:r>
                        <a:rPr lang="en-US" dirty="0"/>
                        <a:t> Accuracy may vary based on image quality.</a:t>
                      </a:r>
                    </a:p>
                  </a:txBody>
                  <a:tcPr anchor="ctr"/>
                </a:tc>
                <a:extLst>
                  <a:ext uri="{0D108BD9-81ED-4DB2-BD59-A6C34878D82A}">
                    <a16:rowId xmlns:a16="http://schemas.microsoft.com/office/drawing/2014/main" val="10001"/>
                  </a:ext>
                </a:extLst>
              </a:tr>
              <a:tr h="1731438">
                <a:tc>
                  <a:txBody>
                    <a:bodyPr/>
                    <a:lstStyle/>
                    <a:p>
                      <a:r>
                        <a:rPr lang="en-IN" sz="2000" dirty="0"/>
                        <a:t>J. </a:t>
                      </a:r>
                      <a:r>
                        <a:rPr lang="en-IN" sz="2000" dirty="0" err="1"/>
                        <a:t>Tussupov</a:t>
                      </a:r>
                      <a:r>
                        <a:rPr lang="en-IN" sz="2000" dirty="0"/>
                        <a:t> et al.,2024</a:t>
                      </a:r>
                      <a:endParaRPr lang="en-IN" sz="2000" dirty="0">
                        <a:latin typeface="Times New Roman" panose="02020603050405020304" pitchFamily="18" charset="0"/>
                        <a:cs typeface="Times New Roman" panose="02020603050405020304" pitchFamily="18" charset="0"/>
                      </a:endParaRPr>
                    </a:p>
                  </a:txBody>
                  <a:tcPr anchor="ctr"/>
                </a:tc>
                <a:tc>
                  <a:txBody>
                    <a:bodyPr/>
                    <a:lstStyle/>
                    <a:p>
                      <a:r>
                        <a:rPr lang="en-US" dirty="0"/>
                        <a:t>Verification of Pests and Diseases of Crops Using Machine Learning</a:t>
                      </a:r>
                    </a:p>
                  </a:txBody>
                  <a:tcPr anchor="ctr"/>
                </a:tc>
                <a:tc>
                  <a:txBody>
                    <a:bodyPr/>
                    <a:lstStyle/>
                    <a:p>
                      <a:r>
                        <a:rPr lang="en-IN" dirty="0"/>
                        <a:t>Applies ML techniques to </a:t>
                      </a:r>
                      <a:r>
                        <a:rPr lang="en-IN" dirty="0" err="1"/>
                        <a:t>analyze</a:t>
                      </a:r>
                      <a:r>
                        <a:rPr lang="en-IN" dirty="0"/>
                        <a:t> spectral data for pest classification in agriculture.</a:t>
                      </a:r>
                    </a:p>
                  </a:txBody>
                  <a:tcPr anchor="ctr"/>
                </a:tc>
                <a:tc>
                  <a:txBody>
                    <a:bodyPr/>
                    <a:lstStyle/>
                    <a:p>
                      <a:r>
                        <a:rPr lang="en-US" b="1" dirty="0"/>
                        <a:t>Pros:</a:t>
                      </a:r>
                      <a:r>
                        <a:rPr lang="en-US" dirty="0"/>
                        <a:t> Reduces costs for pest management. </a:t>
                      </a:r>
                      <a:r>
                        <a:rPr lang="en-US" b="1" dirty="0"/>
                        <a:t>Cons:</a:t>
                      </a:r>
                      <a:r>
                        <a:rPr lang="en-US" dirty="0"/>
                        <a:t> Requires high-quality datasets for training.</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502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4D127D-9468-414D-B530-4169FA9217D1}"/>
              </a:ext>
            </a:extLst>
          </p:cNvPr>
          <p:cNvSpPr/>
          <p:nvPr/>
        </p:nvSpPr>
        <p:spPr>
          <a:xfrm>
            <a:off x="1952625" y="409575"/>
            <a:ext cx="8610600" cy="615553"/>
          </a:xfrm>
          <a:prstGeom prst="rect">
            <a:avLst/>
          </a:prstGeom>
        </p:spPr>
        <p:txBody>
          <a:bodyPr wrap="square">
            <a:spAutoFit/>
          </a:bodyPr>
          <a:lstStyle/>
          <a:p>
            <a:pPr algn="ctr"/>
            <a:r>
              <a:rPr lang="en-US" sz="3400" b="1" dirty="0">
                <a:latin typeface="Baskerville Old Face" panose="02020602080505020303" pitchFamily="18" charset="0"/>
                <a:cs typeface="Times New Roman" pitchFamily="18" charset="0"/>
              </a:rPr>
              <a:t>  LITERATURE SURVEY (contd.,)</a:t>
            </a:r>
            <a:endParaRPr lang="en-US" sz="3400" dirty="0">
              <a:latin typeface="Baskerville Old Face" panose="02020602080505020303" pitchFamily="18" charset="0"/>
            </a:endParaRPr>
          </a:p>
        </p:txBody>
      </p:sp>
      <p:graphicFrame>
        <p:nvGraphicFramePr>
          <p:cNvPr id="13" name="Table 12">
            <a:extLst>
              <a:ext uri="{FF2B5EF4-FFF2-40B4-BE49-F238E27FC236}">
                <a16:creationId xmlns:a16="http://schemas.microsoft.com/office/drawing/2014/main" id="{CDD84604-CD54-4651-8B84-86D00494E0BF}"/>
              </a:ext>
            </a:extLst>
          </p:cNvPr>
          <p:cNvGraphicFramePr>
            <a:graphicFrameLocks noGrp="1"/>
          </p:cNvGraphicFramePr>
          <p:nvPr>
            <p:extLst>
              <p:ext uri="{D42A27DB-BD31-4B8C-83A1-F6EECF244321}">
                <p14:modId xmlns:p14="http://schemas.microsoft.com/office/powerpoint/2010/main" val="1499752963"/>
              </p:ext>
            </p:extLst>
          </p:nvPr>
        </p:nvGraphicFramePr>
        <p:xfrm>
          <a:off x="671513" y="1234226"/>
          <a:ext cx="10387011" cy="5109424"/>
        </p:xfrm>
        <a:graphic>
          <a:graphicData uri="http://schemas.openxmlformats.org/drawingml/2006/table">
            <a:tbl>
              <a:tblPr firstRow="1" bandRow="1">
                <a:tableStyleId>{5940675A-B579-460E-94D1-54222C63F5DA}</a:tableStyleId>
              </a:tblPr>
              <a:tblGrid>
                <a:gridCol w="2176326">
                  <a:extLst>
                    <a:ext uri="{9D8B030D-6E8A-4147-A177-3AD203B41FA5}">
                      <a16:colId xmlns:a16="http://schemas.microsoft.com/office/drawing/2014/main" val="20000"/>
                    </a:ext>
                  </a:extLst>
                </a:gridCol>
                <a:gridCol w="2261759">
                  <a:extLst>
                    <a:ext uri="{9D8B030D-6E8A-4147-A177-3AD203B41FA5}">
                      <a16:colId xmlns:a16="http://schemas.microsoft.com/office/drawing/2014/main" val="20001"/>
                    </a:ext>
                  </a:extLst>
                </a:gridCol>
                <a:gridCol w="2321576">
                  <a:extLst>
                    <a:ext uri="{9D8B030D-6E8A-4147-A177-3AD203B41FA5}">
                      <a16:colId xmlns:a16="http://schemas.microsoft.com/office/drawing/2014/main" val="20002"/>
                    </a:ext>
                  </a:extLst>
                </a:gridCol>
                <a:gridCol w="3627350">
                  <a:extLst>
                    <a:ext uri="{9D8B030D-6E8A-4147-A177-3AD203B41FA5}">
                      <a16:colId xmlns:a16="http://schemas.microsoft.com/office/drawing/2014/main" val="20003"/>
                    </a:ext>
                  </a:extLst>
                </a:gridCol>
              </a:tblGrid>
              <a:tr h="80449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i="0" dirty="0">
                          <a:latin typeface="Times New Roman" pitchFamily="18" charset="0"/>
                          <a:cs typeface="Times New Roman" pitchFamily="18" charset="0"/>
                        </a:rPr>
                        <a:t>AUTHOR</a:t>
                      </a:r>
                      <a:r>
                        <a:rPr lang="en-US" sz="1600" b="1" i="0" baseline="0" dirty="0">
                          <a:latin typeface="Times New Roman" pitchFamily="18" charset="0"/>
                          <a:cs typeface="Times New Roman" pitchFamily="18" charset="0"/>
                        </a:rPr>
                        <a:t> ,YEAR</a:t>
                      </a:r>
                      <a:endParaRPr lang="en-US" sz="1600" b="1" i="0" dirty="0">
                        <a:solidFill>
                          <a:schemeClr val="tx1"/>
                        </a:solidFill>
                        <a:latin typeface="Times New Roman" pitchFamily="18" charset="0"/>
                        <a:cs typeface="Times New Roman" pitchFamily="18" charset="0"/>
                      </a:endParaRPr>
                    </a:p>
                    <a:p>
                      <a:pPr algn="just"/>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US" sz="1600" b="1" i="0" dirty="0">
                          <a:latin typeface="Times New Roman" pitchFamily="18" charset="0"/>
                          <a:cs typeface="Times New Roman" pitchFamily="18" charset="0"/>
                        </a:rPr>
                        <a:t>TITLE</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CONCEPT</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PROS</a:t>
                      </a:r>
                      <a:r>
                        <a:rPr lang="en-IN" sz="1600" b="1" i="0" baseline="0" dirty="0">
                          <a:solidFill>
                            <a:schemeClr val="tx1"/>
                          </a:solidFill>
                          <a:latin typeface="Times New Roman" pitchFamily="18" charset="0"/>
                          <a:cs typeface="Times New Roman" pitchFamily="18" charset="0"/>
                        </a:rPr>
                        <a:t> AND CONS</a:t>
                      </a:r>
                      <a:endParaRPr lang="en-US" sz="1600" b="1" i="0" dirty="0">
                        <a:solidFill>
                          <a:schemeClr val="tx1"/>
                        </a:solidFill>
                        <a:latin typeface="Times New Roman" pitchFamily="18" charset="0"/>
                        <a:cs typeface="Times New Roman" pitchFamily="18" charset="0"/>
                      </a:endParaRPr>
                    </a:p>
                  </a:txBody>
                  <a:tcPr marL="89746" marR="89746" marT="44874" marB="44874"/>
                </a:tc>
                <a:extLst>
                  <a:ext uri="{0D108BD9-81ED-4DB2-BD59-A6C34878D82A}">
                    <a16:rowId xmlns:a16="http://schemas.microsoft.com/office/drawing/2014/main" val="10000"/>
                  </a:ext>
                </a:extLst>
              </a:tr>
              <a:tr h="2420561">
                <a:tc>
                  <a:txBody>
                    <a:bodyPr/>
                    <a:lstStyle/>
                    <a:p>
                      <a:r>
                        <a:rPr lang="en-IN" dirty="0"/>
                        <a:t>E. </a:t>
                      </a:r>
                      <a:r>
                        <a:rPr lang="en-IN" dirty="0" err="1"/>
                        <a:t>Moupojou</a:t>
                      </a:r>
                      <a:r>
                        <a:rPr lang="en-IN" dirty="0"/>
                        <a:t> et al.,2023</a:t>
                      </a:r>
                    </a:p>
                  </a:txBody>
                  <a:tcPr anchor="ctr"/>
                </a:tc>
                <a:tc>
                  <a:txBody>
                    <a:bodyPr/>
                    <a:lstStyle/>
                    <a:p>
                      <a:r>
                        <a:rPr lang="en-US" dirty="0" err="1"/>
                        <a:t>FieldPlant</a:t>
                      </a:r>
                      <a:r>
                        <a:rPr lang="en-US" dirty="0"/>
                        <a:t>: A Dataset of Field Plant Images for Plant Disease Detection and Classification</a:t>
                      </a:r>
                    </a:p>
                  </a:txBody>
                  <a:tcPr anchor="ctr"/>
                </a:tc>
                <a:tc>
                  <a:txBody>
                    <a:bodyPr/>
                    <a:lstStyle/>
                    <a:p>
                      <a:r>
                        <a:rPr lang="en-US" dirty="0"/>
                        <a:t>Introduces </a:t>
                      </a:r>
                      <a:r>
                        <a:rPr lang="en-US" dirty="0" err="1"/>
                        <a:t>FieldPlant</a:t>
                      </a:r>
                      <a:r>
                        <a:rPr lang="en-US" dirty="0"/>
                        <a:t> dataset for training deep learning models to detect plant diseases in real-world images.</a:t>
                      </a:r>
                    </a:p>
                  </a:txBody>
                  <a:tcPr anchor="ctr"/>
                </a:tc>
                <a:tc>
                  <a:txBody>
                    <a:bodyPr/>
                    <a:lstStyle/>
                    <a:p>
                      <a:r>
                        <a:rPr lang="en-US" sz="2000" b="1" dirty="0"/>
                        <a:t>Pros:</a:t>
                      </a:r>
                      <a:r>
                        <a:rPr lang="en-US" sz="2000" dirty="0"/>
                        <a:t> Enhances precision in crop classification and prediction. </a:t>
                      </a:r>
                      <a:r>
                        <a:rPr lang="en-US" sz="2000" b="1" dirty="0"/>
                        <a:t>Cons:</a:t>
                      </a:r>
                      <a:r>
                        <a:rPr lang="en-US" sz="2000" dirty="0"/>
                        <a:t> Requires extensive sensor deployment and data processing.</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1884367">
                <a:tc>
                  <a:txBody>
                    <a:bodyPr/>
                    <a:lstStyle/>
                    <a:p>
                      <a:r>
                        <a:rPr lang="en-IN" dirty="0"/>
                        <a:t>K. M. </a:t>
                      </a:r>
                      <a:r>
                        <a:rPr lang="en-IN" dirty="0" err="1"/>
                        <a:t>Hosny</a:t>
                      </a:r>
                      <a:r>
                        <a:rPr lang="en-IN" dirty="0"/>
                        <a:t> et al.,2023</a:t>
                      </a:r>
                    </a:p>
                  </a:txBody>
                  <a:tcPr anchor="ctr"/>
                </a:tc>
                <a:tc>
                  <a:txBody>
                    <a:bodyPr/>
                    <a:lstStyle/>
                    <a:p>
                      <a:r>
                        <a:rPr lang="en-US" dirty="0"/>
                        <a:t>Multi-Class Classification of Plant Leaf Diseases Using Feature Fusion</a:t>
                      </a:r>
                    </a:p>
                  </a:txBody>
                  <a:tcPr anchor="ctr"/>
                </a:tc>
                <a:tc>
                  <a:txBody>
                    <a:bodyPr/>
                    <a:lstStyle/>
                    <a:p>
                      <a:r>
                        <a:rPr lang="en-US" dirty="0"/>
                        <a:t>Combines CNN and Local Binary Pattern (LBP) features for disease classification.</a:t>
                      </a:r>
                    </a:p>
                  </a:txBody>
                  <a:tcPr anchor="ctr"/>
                </a:tc>
                <a:tc>
                  <a:txBody>
                    <a:bodyPr/>
                    <a:lstStyle/>
                    <a:p>
                      <a:r>
                        <a:rPr lang="en-US" b="1" dirty="0"/>
                        <a:t>Pros:</a:t>
                      </a:r>
                      <a:r>
                        <a:rPr lang="en-US" dirty="0"/>
                        <a:t> High accuracy in disease classification. </a:t>
                      </a:r>
                      <a:r>
                        <a:rPr lang="en-US" b="1" dirty="0"/>
                        <a:t>Cons:</a:t>
                      </a:r>
                      <a:r>
                        <a:rPr lang="en-US" dirty="0"/>
                        <a:t> Requires computational resources for deep learning.</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5828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393FAF-8C13-4920-8D53-DBDD0C48CFB2}"/>
              </a:ext>
            </a:extLst>
          </p:cNvPr>
          <p:cNvSpPr/>
          <p:nvPr/>
        </p:nvSpPr>
        <p:spPr>
          <a:xfrm>
            <a:off x="1995488" y="338138"/>
            <a:ext cx="8610600" cy="615553"/>
          </a:xfrm>
          <a:prstGeom prst="rect">
            <a:avLst/>
          </a:prstGeom>
        </p:spPr>
        <p:txBody>
          <a:bodyPr wrap="square">
            <a:spAutoFit/>
          </a:bodyPr>
          <a:lstStyle/>
          <a:p>
            <a:pPr algn="ctr"/>
            <a:r>
              <a:rPr lang="en-US" sz="3400" b="1" dirty="0">
                <a:latin typeface="Baskerville Old Face" panose="02020602080505020303" pitchFamily="18" charset="0"/>
                <a:cs typeface="Times New Roman" pitchFamily="18" charset="0"/>
              </a:rPr>
              <a:t>  LITERATURE SURVEY (contd.,)</a:t>
            </a:r>
            <a:endParaRPr lang="en-US" sz="3400" dirty="0">
              <a:latin typeface="Baskerville Old Face" panose="02020602080505020303" pitchFamily="18" charset="0"/>
            </a:endParaRPr>
          </a:p>
        </p:txBody>
      </p:sp>
      <p:graphicFrame>
        <p:nvGraphicFramePr>
          <p:cNvPr id="10" name="Table 9">
            <a:extLst>
              <a:ext uri="{FF2B5EF4-FFF2-40B4-BE49-F238E27FC236}">
                <a16:creationId xmlns:a16="http://schemas.microsoft.com/office/drawing/2014/main" id="{D2F19FF9-E7C1-4D07-B890-7B70C3789BAF}"/>
              </a:ext>
            </a:extLst>
          </p:cNvPr>
          <p:cNvGraphicFramePr>
            <a:graphicFrameLocks noGrp="1"/>
          </p:cNvGraphicFramePr>
          <p:nvPr>
            <p:extLst>
              <p:ext uri="{D42A27DB-BD31-4B8C-83A1-F6EECF244321}">
                <p14:modId xmlns:p14="http://schemas.microsoft.com/office/powerpoint/2010/main" val="2856121367"/>
              </p:ext>
            </p:extLst>
          </p:nvPr>
        </p:nvGraphicFramePr>
        <p:xfrm>
          <a:off x="573882" y="1171576"/>
          <a:ext cx="11044236" cy="4880688"/>
        </p:xfrm>
        <a:graphic>
          <a:graphicData uri="http://schemas.openxmlformats.org/drawingml/2006/table">
            <a:tbl>
              <a:tblPr firstRow="1" bandRow="1">
                <a:tableStyleId>{5940675A-B579-460E-94D1-54222C63F5DA}</a:tableStyleId>
              </a:tblPr>
              <a:tblGrid>
                <a:gridCol w="1736247">
                  <a:extLst>
                    <a:ext uri="{9D8B030D-6E8A-4147-A177-3AD203B41FA5}">
                      <a16:colId xmlns:a16="http://schemas.microsoft.com/office/drawing/2014/main" val="20000"/>
                    </a:ext>
                  </a:extLst>
                </a:gridCol>
                <a:gridCol w="2982653">
                  <a:extLst>
                    <a:ext uri="{9D8B030D-6E8A-4147-A177-3AD203B41FA5}">
                      <a16:colId xmlns:a16="http://schemas.microsoft.com/office/drawing/2014/main" val="20001"/>
                    </a:ext>
                  </a:extLst>
                </a:gridCol>
                <a:gridCol w="2468470">
                  <a:extLst>
                    <a:ext uri="{9D8B030D-6E8A-4147-A177-3AD203B41FA5}">
                      <a16:colId xmlns:a16="http://schemas.microsoft.com/office/drawing/2014/main" val="20002"/>
                    </a:ext>
                  </a:extLst>
                </a:gridCol>
                <a:gridCol w="3856866">
                  <a:extLst>
                    <a:ext uri="{9D8B030D-6E8A-4147-A177-3AD203B41FA5}">
                      <a16:colId xmlns:a16="http://schemas.microsoft.com/office/drawing/2014/main" val="20003"/>
                    </a:ext>
                  </a:extLst>
                </a:gridCol>
              </a:tblGrid>
              <a:tr h="78581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i="0" dirty="0">
                          <a:latin typeface="Times New Roman" pitchFamily="18" charset="0"/>
                          <a:cs typeface="Times New Roman" pitchFamily="18" charset="0"/>
                        </a:rPr>
                        <a:t>AUTHOR</a:t>
                      </a:r>
                      <a:r>
                        <a:rPr lang="en-US" sz="1600" b="1" i="0" baseline="0" dirty="0">
                          <a:latin typeface="Times New Roman" pitchFamily="18" charset="0"/>
                          <a:cs typeface="Times New Roman" pitchFamily="18" charset="0"/>
                        </a:rPr>
                        <a:t> ,YEAR</a:t>
                      </a:r>
                      <a:endParaRPr lang="en-US" sz="1600" b="1" i="0" dirty="0">
                        <a:solidFill>
                          <a:schemeClr val="tx1"/>
                        </a:solidFill>
                        <a:latin typeface="Times New Roman" pitchFamily="18" charset="0"/>
                        <a:cs typeface="Times New Roman" pitchFamily="18" charset="0"/>
                      </a:endParaRPr>
                    </a:p>
                    <a:p>
                      <a:pPr algn="just"/>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US" sz="1600" b="1" i="0" dirty="0">
                          <a:latin typeface="Times New Roman" pitchFamily="18" charset="0"/>
                          <a:cs typeface="Times New Roman" pitchFamily="18" charset="0"/>
                        </a:rPr>
                        <a:t>TITLE</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CONCEPT</a:t>
                      </a:r>
                      <a:endParaRPr lang="en-US" sz="16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600" b="1" i="0" dirty="0">
                          <a:solidFill>
                            <a:schemeClr val="tx1"/>
                          </a:solidFill>
                          <a:latin typeface="Times New Roman" pitchFamily="18" charset="0"/>
                          <a:cs typeface="Times New Roman" pitchFamily="18" charset="0"/>
                        </a:rPr>
                        <a:t>PROS</a:t>
                      </a:r>
                      <a:r>
                        <a:rPr lang="en-IN" sz="1600" b="1" i="0" baseline="0" dirty="0">
                          <a:solidFill>
                            <a:schemeClr val="tx1"/>
                          </a:solidFill>
                          <a:latin typeface="Times New Roman" pitchFamily="18" charset="0"/>
                          <a:cs typeface="Times New Roman" pitchFamily="18" charset="0"/>
                        </a:rPr>
                        <a:t> AND CONS</a:t>
                      </a:r>
                      <a:endParaRPr lang="en-US" sz="1600" b="1" i="0" dirty="0">
                        <a:solidFill>
                          <a:schemeClr val="tx1"/>
                        </a:solidFill>
                        <a:latin typeface="Times New Roman" pitchFamily="18" charset="0"/>
                        <a:cs typeface="Times New Roman" pitchFamily="18" charset="0"/>
                      </a:endParaRPr>
                    </a:p>
                  </a:txBody>
                  <a:tcPr marL="89746" marR="89746" marT="44874" marB="44874"/>
                </a:tc>
                <a:extLst>
                  <a:ext uri="{0D108BD9-81ED-4DB2-BD59-A6C34878D82A}">
                    <a16:rowId xmlns:a16="http://schemas.microsoft.com/office/drawing/2014/main" val="10000"/>
                  </a:ext>
                </a:extLst>
              </a:tr>
              <a:tr h="1950027">
                <a:tc>
                  <a:txBody>
                    <a:bodyPr/>
                    <a:lstStyle/>
                    <a:p>
                      <a:r>
                        <a:rPr lang="da-DK" dirty="0"/>
                        <a:t>D. S. Joseph et al.,2024</a:t>
                      </a:r>
                    </a:p>
                  </a:txBody>
                  <a:tcPr anchor="ctr"/>
                </a:tc>
                <a:tc>
                  <a:txBody>
                    <a:bodyPr/>
                    <a:lstStyle/>
                    <a:p>
                      <a:r>
                        <a:rPr lang="en-US" dirty="0"/>
                        <a:t>Real-Time Plant Disease Dataset Development and Detection</a:t>
                      </a:r>
                    </a:p>
                  </a:txBody>
                  <a:tcPr anchor="ctr"/>
                </a:tc>
                <a:tc>
                  <a:txBody>
                    <a:bodyPr/>
                    <a:lstStyle/>
                    <a:p>
                      <a:r>
                        <a:rPr lang="en-US" dirty="0"/>
                        <a:t>Develops a dataset for rice, wheat, and maize disease detection using deep learning.</a:t>
                      </a:r>
                    </a:p>
                  </a:txBody>
                  <a:tcPr anchor="ctr"/>
                </a:tc>
                <a:tc>
                  <a:txBody>
                    <a:bodyPr/>
                    <a:lstStyle/>
                    <a:p>
                      <a:r>
                        <a:rPr lang="en-US" b="1" dirty="0"/>
                        <a:t>Pros:</a:t>
                      </a:r>
                      <a:r>
                        <a:rPr lang="en-US" dirty="0"/>
                        <a:t> Helps diagnose common crop diseases. </a:t>
                      </a:r>
                      <a:r>
                        <a:rPr lang="en-US" b="1" dirty="0"/>
                        <a:t>Cons:</a:t>
                      </a:r>
                      <a:r>
                        <a:rPr lang="en-US" dirty="0"/>
                        <a:t> Limited to specific crops and diseases.</a:t>
                      </a:r>
                    </a:p>
                  </a:txBody>
                  <a:tcPr anchor="ctr"/>
                </a:tc>
                <a:extLst>
                  <a:ext uri="{0D108BD9-81ED-4DB2-BD59-A6C34878D82A}">
                    <a16:rowId xmlns:a16="http://schemas.microsoft.com/office/drawing/2014/main" val="10001"/>
                  </a:ext>
                </a:extLst>
              </a:tr>
              <a:tr h="2109393">
                <a:tc>
                  <a:txBody>
                    <a:bodyPr/>
                    <a:lstStyle/>
                    <a:p>
                      <a:r>
                        <a:rPr lang="en-IN" dirty="0"/>
                        <a:t>A. Bhargava et al.,2024</a:t>
                      </a:r>
                    </a:p>
                  </a:txBody>
                  <a:tcPr anchor="ctr"/>
                </a:tc>
                <a:tc>
                  <a:txBody>
                    <a:bodyPr/>
                    <a:lstStyle/>
                    <a:p>
                      <a:r>
                        <a:rPr lang="en-US" dirty="0"/>
                        <a:t>Plant Leaf Disease Detection and Classification Using AI</a:t>
                      </a:r>
                    </a:p>
                  </a:txBody>
                  <a:tcPr anchor="ctr"/>
                </a:tc>
                <a:tc>
                  <a:txBody>
                    <a:bodyPr/>
                    <a:lstStyle/>
                    <a:p>
                      <a:r>
                        <a:rPr lang="en-US" dirty="0"/>
                        <a:t>Reviews AI and computer vision techniques for detecting plant diseases from leaf images.</a:t>
                      </a:r>
                    </a:p>
                  </a:txBody>
                  <a:tcPr anchor="ctr"/>
                </a:tc>
                <a:tc>
                  <a:txBody>
                    <a:bodyPr/>
                    <a:lstStyle/>
                    <a:p>
                      <a:r>
                        <a:rPr lang="en-IN" b="1" dirty="0"/>
                        <a:t>Pros:</a:t>
                      </a:r>
                      <a:r>
                        <a:rPr lang="en-IN" dirty="0"/>
                        <a:t> Enables automated disease identification. </a:t>
                      </a:r>
                      <a:r>
                        <a:rPr lang="en-IN" b="1" dirty="0"/>
                        <a:t>Cons:</a:t>
                      </a:r>
                      <a:r>
                        <a:rPr lang="en-IN" dirty="0"/>
                        <a:t> Dependence on </a:t>
                      </a:r>
                      <a:r>
                        <a:rPr lang="en-IN" dirty="0" err="1"/>
                        <a:t>labeled</a:t>
                      </a:r>
                      <a:r>
                        <a:rPr lang="en-IN" dirty="0"/>
                        <a:t> datasets.</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722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4B44C1-8EE5-474E-921A-9CEE917A7D36}"/>
              </a:ext>
            </a:extLst>
          </p:cNvPr>
          <p:cNvSpPr/>
          <p:nvPr/>
        </p:nvSpPr>
        <p:spPr>
          <a:xfrm>
            <a:off x="1809750" y="495300"/>
            <a:ext cx="8610600" cy="615553"/>
          </a:xfrm>
          <a:prstGeom prst="rect">
            <a:avLst/>
          </a:prstGeom>
        </p:spPr>
        <p:txBody>
          <a:bodyPr wrap="square">
            <a:spAutoFit/>
          </a:bodyPr>
          <a:lstStyle/>
          <a:p>
            <a:pPr algn="ctr"/>
            <a:r>
              <a:rPr lang="en-US" sz="3400" b="1" dirty="0">
                <a:latin typeface="Baskerville Old Face" panose="02020602080505020303" pitchFamily="18" charset="0"/>
                <a:cs typeface="Times New Roman" pitchFamily="18" charset="0"/>
              </a:rPr>
              <a:t>  LITERATURE SURVEY (contd.,)</a:t>
            </a:r>
            <a:endParaRPr lang="en-US" sz="3400" dirty="0">
              <a:latin typeface="Baskerville Old Face" panose="02020602080505020303" pitchFamily="18" charset="0"/>
            </a:endParaRPr>
          </a:p>
        </p:txBody>
      </p:sp>
      <p:graphicFrame>
        <p:nvGraphicFramePr>
          <p:cNvPr id="13" name="Table 12">
            <a:extLst>
              <a:ext uri="{FF2B5EF4-FFF2-40B4-BE49-F238E27FC236}">
                <a16:creationId xmlns:a16="http://schemas.microsoft.com/office/drawing/2014/main" id="{6E2FEAFB-69B0-44D5-984B-A32ABC32E187}"/>
              </a:ext>
            </a:extLst>
          </p:cNvPr>
          <p:cNvGraphicFramePr>
            <a:graphicFrameLocks noGrp="1"/>
          </p:cNvGraphicFramePr>
          <p:nvPr>
            <p:extLst>
              <p:ext uri="{D42A27DB-BD31-4B8C-83A1-F6EECF244321}">
                <p14:modId xmlns:p14="http://schemas.microsoft.com/office/powerpoint/2010/main" val="4276388855"/>
              </p:ext>
            </p:extLst>
          </p:nvPr>
        </p:nvGraphicFramePr>
        <p:xfrm>
          <a:off x="614363" y="2444328"/>
          <a:ext cx="10963271" cy="3657600"/>
        </p:xfrm>
        <a:graphic>
          <a:graphicData uri="http://schemas.openxmlformats.org/drawingml/2006/table">
            <a:tbl>
              <a:tblPr firstRow="1" bandRow="1">
                <a:tableStyleId>{5940675A-B579-460E-94D1-54222C63F5DA}</a:tableStyleId>
              </a:tblPr>
              <a:tblGrid>
                <a:gridCol w="1723518">
                  <a:extLst>
                    <a:ext uri="{9D8B030D-6E8A-4147-A177-3AD203B41FA5}">
                      <a16:colId xmlns:a16="http://schemas.microsoft.com/office/drawing/2014/main" val="20000"/>
                    </a:ext>
                  </a:extLst>
                </a:gridCol>
                <a:gridCol w="2960788">
                  <a:extLst>
                    <a:ext uri="{9D8B030D-6E8A-4147-A177-3AD203B41FA5}">
                      <a16:colId xmlns:a16="http://schemas.microsoft.com/office/drawing/2014/main" val="20001"/>
                    </a:ext>
                  </a:extLst>
                </a:gridCol>
                <a:gridCol w="2428770">
                  <a:extLst>
                    <a:ext uri="{9D8B030D-6E8A-4147-A177-3AD203B41FA5}">
                      <a16:colId xmlns:a16="http://schemas.microsoft.com/office/drawing/2014/main" val="20002"/>
                    </a:ext>
                  </a:extLst>
                </a:gridCol>
                <a:gridCol w="3850195">
                  <a:extLst>
                    <a:ext uri="{9D8B030D-6E8A-4147-A177-3AD203B41FA5}">
                      <a16:colId xmlns:a16="http://schemas.microsoft.com/office/drawing/2014/main" val="20003"/>
                    </a:ext>
                  </a:extLst>
                </a:gridCol>
              </a:tblGrid>
              <a:tr h="1985554">
                <a:tc>
                  <a:txBody>
                    <a:bodyPr/>
                    <a:lstStyle/>
                    <a:p>
                      <a:r>
                        <a:rPr lang="en-IN" dirty="0"/>
                        <a:t>V. </a:t>
                      </a:r>
                      <a:r>
                        <a:rPr lang="en-IN" dirty="0" err="1"/>
                        <a:t>Balafas</a:t>
                      </a:r>
                      <a:r>
                        <a:rPr lang="en-IN" dirty="0"/>
                        <a:t> et al.,2023</a:t>
                      </a:r>
                    </a:p>
                  </a:txBody>
                  <a:tcPr anchor="ctr"/>
                </a:tc>
                <a:tc>
                  <a:txBody>
                    <a:bodyPr/>
                    <a:lstStyle/>
                    <a:p>
                      <a:r>
                        <a:rPr lang="en-US" dirty="0"/>
                        <a:t>Machine Learning for Plant Disease Classification and Detection</a:t>
                      </a:r>
                    </a:p>
                  </a:txBody>
                  <a:tcPr anchor="ctr"/>
                </a:tc>
                <a:tc>
                  <a:txBody>
                    <a:bodyPr/>
                    <a:lstStyle/>
                    <a:p>
                      <a:r>
                        <a:rPr lang="en-US" dirty="0"/>
                        <a:t>Uses deep learning models for precision agriculture and plant disease identification.</a:t>
                      </a:r>
                    </a:p>
                  </a:txBody>
                  <a:tcPr anchor="ctr"/>
                </a:tc>
                <a:tc>
                  <a:txBody>
                    <a:bodyPr/>
                    <a:lstStyle/>
                    <a:p>
                      <a:r>
                        <a:rPr lang="en-US" b="1" dirty="0"/>
                        <a:t>Pros:</a:t>
                      </a:r>
                      <a:r>
                        <a:rPr lang="en-US" dirty="0"/>
                        <a:t> Provides scalable disease detection. </a:t>
                      </a:r>
                      <a:r>
                        <a:rPr lang="en-US" b="1" dirty="0"/>
                        <a:t>Cons:</a:t>
                      </a:r>
                      <a:r>
                        <a:rPr lang="en-US" dirty="0"/>
                        <a:t> Requires high computational power.</a:t>
                      </a:r>
                    </a:p>
                  </a:txBody>
                  <a:tcPr anchor="ctr"/>
                </a:tc>
                <a:extLst>
                  <a:ext uri="{0D108BD9-81ED-4DB2-BD59-A6C34878D82A}">
                    <a16:rowId xmlns:a16="http://schemas.microsoft.com/office/drawing/2014/main" val="10000"/>
                  </a:ext>
                </a:extLst>
              </a:tr>
              <a:tr h="1672046">
                <a:tc>
                  <a:txBody>
                    <a:bodyPr/>
                    <a:lstStyle/>
                    <a:p>
                      <a:r>
                        <a:rPr lang="en-IN" dirty="0"/>
                        <a:t>J. </a:t>
                      </a:r>
                      <a:r>
                        <a:rPr lang="en-IN" dirty="0" err="1"/>
                        <a:t>Tussupov</a:t>
                      </a:r>
                      <a:r>
                        <a:rPr lang="en-IN" dirty="0"/>
                        <a:t> et al.,2024</a:t>
                      </a:r>
                    </a:p>
                  </a:txBody>
                  <a:tcPr anchor="ctr"/>
                </a:tc>
                <a:tc>
                  <a:txBody>
                    <a:bodyPr/>
                    <a:lstStyle/>
                    <a:p>
                      <a:r>
                        <a:rPr lang="en-US" dirty="0"/>
                        <a:t>Verification of Pests and Diseases of Crops Using Machine Learning</a:t>
                      </a:r>
                    </a:p>
                  </a:txBody>
                  <a:tcPr anchor="ctr"/>
                </a:tc>
                <a:tc>
                  <a:txBody>
                    <a:bodyPr/>
                    <a:lstStyle/>
                    <a:p>
                      <a:r>
                        <a:rPr lang="en-IN" dirty="0"/>
                        <a:t>Applies ML techniques to </a:t>
                      </a:r>
                      <a:r>
                        <a:rPr lang="en-IN" dirty="0" err="1"/>
                        <a:t>analyze</a:t>
                      </a:r>
                      <a:r>
                        <a:rPr lang="en-IN" dirty="0"/>
                        <a:t> spectral data for pest classification in agriculture.</a:t>
                      </a:r>
                    </a:p>
                  </a:txBody>
                  <a:tcPr anchor="ctr"/>
                </a:tc>
                <a:tc>
                  <a:txBody>
                    <a:bodyPr/>
                    <a:lstStyle/>
                    <a:p>
                      <a:r>
                        <a:rPr lang="en-US" b="1" dirty="0"/>
                        <a:t>Pros:</a:t>
                      </a:r>
                      <a:r>
                        <a:rPr lang="en-US" dirty="0"/>
                        <a:t> Reduces costs for pest management. </a:t>
                      </a:r>
                      <a:r>
                        <a:rPr lang="en-US" b="1" dirty="0"/>
                        <a:t>Cons:</a:t>
                      </a:r>
                      <a:r>
                        <a:rPr lang="en-US" dirty="0"/>
                        <a:t> Requires high-quality datasets for training.</a:t>
                      </a:r>
                    </a:p>
                  </a:txBody>
                  <a:tcPr anchor="ct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27813C0B-26F5-41D4-918F-15B9034E6857}"/>
              </a:ext>
            </a:extLst>
          </p:cNvPr>
          <p:cNvGraphicFramePr>
            <a:graphicFrameLocks noGrp="1"/>
          </p:cNvGraphicFramePr>
          <p:nvPr>
            <p:extLst>
              <p:ext uri="{D42A27DB-BD31-4B8C-83A1-F6EECF244321}">
                <p14:modId xmlns:p14="http://schemas.microsoft.com/office/powerpoint/2010/main" val="759157761"/>
              </p:ext>
            </p:extLst>
          </p:nvPr>
        </p:nvGraphicFramePr>
        <p:xfrm>
          <a:off x="614363" y="1531620"/>
          <a:ext cx="10963272" cy="912708"/>
        </p:xfrm>
        <a:graphic>
          <a:graphicData uri="http://schemas.openxmlformats.org/drawingml/2006/table">
            <a:tbl>
              <a:tblPr firstRow="1" bandRow="1">
                <a:tableStyleId>{5940675A-B579-460E-94D1-54222C63F5DA}</a:tableStyleId>
              </a:tblPr>
              <a:tblGrid>
                <a:gridCol w="1743075">
                  <a:extLst>
                    <a:ext uri="{9D8B030D-6E8A-4147-A177-3AD203B41FA5}">
                      <a16:colId xmlns:a16="http://schemas.microsoft.com/office/drawing/2014/main" val="992930943"/>
                    </a:ext>
                  </a:extLst>
                </a:gridCol>
                <a:gridCol w="2943225">
                  <a:extLst>
                    <a:ext uri="{9D8B030D-6E8A-4147-A177-3AD203B41FA5}">
                      <a16:colId xmlns:a16="http://schemas.microsoft.com/office/drawing/2014/main" val="3527992762"/>
                    </a:ext>
                  </a:extLst>
                </a:gridCol>
                <a:gridCol w="2443162">
                  <a:extLst>
                    <a:ext uri="{9D8B030D-6E8A-4147-A177-3AD203B41FA5}">
                      <a16:colId xmlns:a16="http://schemas.microsoft.com/office/drawing/2014/main" val="177775982"/>
                    </a:ext>
                  </a:extLst>
                </a:gridCol>
                <a:gridCol w="3833810">
                  <a:extLst>
                    <a:ext uri="{9D8B030D-6E8A-4147-A177-3AD203B41FA5}">
                      <a16:colId xmlns:a16="http://schemas.microsoft.com/office/drawing/2014/main" val="436200349"/>
                    </a:ext>
                  </a:extLst>
                </a:gridCol>
              </a:tblGrid>
              <a:tr h="52662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1" i="0" dirty="0">
                          <a:latin typeface="Times New Roman" pitchFamily="18" charset="0"/>
                          <a:cs typeface="Times New Roman" pitchFamily="18" charset="0"/>
                        </a:rPr>
                        <a:t>AUTHOR</a:t>
                      </a:r>
                      <a:r>
                        <a:rPr lang="en-US" sz="1800" b="1" i="0" baseline="0" dirty="0">
                          <a:latin typeface="Times New Roman" pitchFamily="18" charset="0"/>
                          <a:cs typeface="Times New Roman" pitchFamily="18" charset="0"/>
                        </a:rPr>
                        <a:t> ,YEAR</a:t>
                      </a:r>
                      <a:endParaRPr lang="en-US" sz="1800" b="1" i="0" dirty="0">
                        <a:solidFill>
                          <a:schemeClr val="tx1"/>
                        </a:solidFill>
                        <a:latin typeface="Times New Roman" pitchFamily="18" charset="0"/>
                        <a:cs typeface="Times New Roman" pitchFamily="18" charset="0"/>
                      </a:endParaRPr>
                    </a:p>
                    <a:p>
                      <a:pPr algn="just"/>
                      <a:endParaRPr lang="en-US" sz="18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US" sz="1800" b="1" i="0" dirty="0">
                          <a:latin typeface="Times New Roman" pitchFamily="18" charset="0"/>
                          <a:cs typeface="Times New Roman" pitchFamily="18" charset="0"/>
                        </a:rPr>
                        <a:t>TITLE</a:t>
                      </a:r>
                      <a:endParaRPr lang="en-US" sz="18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800" b="1" i="0" dirty="0">
                          <a:solidFill>
                            <a:schemeClr val="tx1"/>
                          </a:solidFill>
                          <a:latin typeface="Times New Roman" pitchFamily="18" charset="0"/>
                          <a:cs typeface="Times New Roman" pitchFamily="18" charset="0"/>
                        </a:rPr>
                        <a:t>CONCEPT</a:t>
                      </a:r>
                      <a:endParaRPr lang="en-US" sz="1800" b="1" i="0" dirty="0">
                        <a:solidFill>
                          <a:schemeClr val="tx1"/>
                        </a:solidFill>
                        <a:latin typeface="Times New Roman" pitchFamily="18" charset="0"/>
                        <a:cs typeface="Times New Roman" pitchFamily="18" charset="0"/>
                      </a:endParaRPr>
                    </a:p>
                  </a:txBody>
                  <a:tcPr marL="89746" marR="89746" marT="44874" marB="44874"/>
                </a:tc>
                <a:tc>
                  <a:txBody>
                    <a:bodyPr/>
                    <a:lstStyle/>
                    <a:p>
                      <a:pPr algn="just"/>
                      <a:r>
                        <a:rPr lang="en-IN" sz="1800" b="1" i="0" dirty="0">
                          <a:solidFill>
                            <a:schemeClr val="tx1"/>
                          </a:solidFill>
                          <a:latin typeface="Times New Roman" pitchFamily="18" charset="0"/>
                          <a:cs typeface="Times New Roman" pitchFamily="18" charset="0"/>
                        </a:rPr>
                        <a:t>PROS</a:t>
                      </a:r>
                      <a:r>
                        <a:rPr lang="en-IN" sz="1800" b="1" i="0" baseline="0" dirty="0">
                          <a:solidFill>
                            <a:schemeClr val="tx1"/>
                          </a:solidFill>
                          <a:latin typeface="Times New Roman" pitchFamily="18" charset="0"/>
                          <a:cs typeface="Times New Roman" pitchFamily="18" charset="0"/>
                        </a:rPr>
                        <a:t> AND CONS</a:t>
                      </a:r>
                      <a:endParaRPr lang="en-US" sz="1800" b="1" i="0" dirty="0">
                        <a:solidFill>
                          <a:schemeClr val="tx1"/>
                        </a:solidFill>
                        <a:latin typeface="Times New Roman" pitchFamily="18" charset="0"/>
                        <a:cs typeface="Times New Roman" pitchFamily="18" charset="0"/>
                      </a:endParaRPr>
                    </a:p>
                  </a:txBody>
                  <a:tcPr marL="89746" marR="89746" marT="44874" marB="44874"/>
                </a:tc>
                <a:extLst>
                  <a:ext uri="{0D108BD9-81ED-4DB2-BD59-A6C34878D82A}">
                    <a16:rowId xmlns:a16="http://schemas.microsoft.com/office/drawing/2014/main" val="3861764708"/>
                  </a:ext>
                </a:extLst>
              </a:tr>
            </a:tbl>
          </a:graphicData>
        </a:graphic>
      </p:graphicFrame>
    </p:spTree>
    <p:extLst>
      <p:ext uri="{BB962C8B-B14F-4D97-AF65-F5344CB8AC3E}">
        <p14:creationId xmlns:p14="http://schemas.microsoft.com/office/powerpoint/2010/main" val="1550294218"/>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247F30-5811-40C0-99EC-CF53200590BE}">
  <ds:schemaRefs>
    <ds:schemaRef ds:uri="http://purl.org/dc/elements/1.1/"/>
    <ds:schemaRef ds:uri="http://www.w3.org/XML/1998/namespace"/>
    <ds:schemaRef ds:uri="http://purl.org/dc/terms/"/>
    <ds:schemaRef ds:uri="http://schemas.microsoft.com/office/2006/documentManagement/types"/>
    <ds:schemaRef ds:uri="http://schemas.openxmlformats.org/package/2006/metadata/core-properties"/>
    <ds:schemaRef ds:uri="http://schemas.microsoft.com/sharepoint/v3"/>
    <ds:schemaRef ds:uri="16c05727-aa75-4e4a-9b5f-8a80a1165891"/>
    <ds:schemaRef ds:uri="http://schemas.microsoft.com/office/infopath/2007/PartnerControls"/>
    <ds:schemaRef ds:uri="230e9df3-be65-4c73-a93b-d1236ebd677e"/>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46EB691-4DD5-4558-B7D1-3EA8CC81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E72E99-0076-433E-AD3A-575A11FAB73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3393</TotalTime>
  <Words>1819</Words>
  <Application>Microsoft Office PowerPoint</Application>
  <PresentationFormat>Widescreen</PresentationFormat>
  <Paragraphs>162</Paragraphs>
  <Slides>23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Aptos Light</vt:lpstr>
      <vt:lpstr>Arial</vt:lpstr>
      <vt:lpstr>Baskerville Old Face</vt:lpstr>
      <vt:lpstr>Bodoni MT</vt:lpstr>
      <vt:lpstr>Calibri</vt:lpstr>
      <vt:lpstr>Times New Roman</vt:lpstr>
      <vt:lpstr>Times New Roman+</vt:lpstr>
      <vt:lpstr>Verdana</vt:lpstr>
      <vt:lpstr>Custom</vt:lpstr>
      <vt:lpstr>TEAM MEMBERS   Name : Surya narayanan V Reg .No : 312321202059 Name : Venkat S Reg .No   : 312321202061   UNDER THE GUIDANCE OF       k.bhuvaneswari M.tech    </vt:lpstr>
      <vt:lpstr>OBJECTIVE</vt:lpstr>
      <vt:lpstr>ABSTRACT</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FURTURE ENHANCEMENTS</vt:lpstr>
      <vt:lpstr>PowerPoint Presentation</vt:lpstr>
      <vt:lpstr>REFERENCES (contd,.)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Name : HARSHAVARDHAN d Reg .No : 312321202019 Name : DEMETRIUS ASIR P Reg .No  : 312321202011   UNDER THE GUIDANCE OF       Dr.S.Anitha Msc,M.E.,PH.D.</dc:title>
  <dc:creator>harsha vardhan</dc:creator>
  <cp:lastModifiedBy>Harshavardhan</cp:lastModifiedBy>
  <cp:revision>37</cp:revision>
  <dcterms:created xsi:type="dcterms:W3CDTF">2023-08-29T05:36:21Z</dcterms:created>
  <dcterms:modified xsi:type="dcterms:W3CDTF">2025-03-05T06:24:14Z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